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handoutMasterIdLst>
    <p:handoutMasterId r:id="rId22"/>
  </p:handoutMasterIdLst>
  <p:sldIdLst>
    <p:sldId id="269" r:id="rId5"/>
    <p:sldId id="268" r:id="rId6"/>
    <p:sldId id="270" r:id="rId7"/>
    <p:sldId id="273" r:id="rId8"/>
    <p:sldId id="257" r:id="rId9"/>
    <p:sldId id="275" r:id="rId10"/>
    <p:sldId id="271" r:id="rId11"/>
    <p:sldId id="276" r:id="rId12"/>
    <p:sldId id="260" r:id="rId13"/>
    <p:sldId id="261" r:id="rId14"/>
    <p:sldId id="278" r:id="rId15"/>
    <p:sldId id="280" r:id="rId16"/>
    <p:sldId id="279" r:id="rId17"/>
    <p:sldId id="264" r:id="rId18"/>
    <p:sldId id="262" r:id="rId19"/>
    <p:sldId id="263" r:id="rId20"/>
    <p:sldId id="274"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8B8DBD-53C6-BE10-58AB-A59BB9F05BEF}" v="519" dt="2025-09-11T08:43:03.7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235"/>
    <p:restoredTop sz="94631"/>
  </p:normalViewPr>
  <p:slideViewPr>
    <p:cSldViewPr>
      <p:cViewPr varScale="1">
        <p:scale>
          <a:sx n="123" d="100"/>
          <a:sy n="123" d="100"/>
        </p:scale>
        <p:origin x="744" y="176"/>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FC8622-B0BF-4BDE-8AC7-6FB75920060A}"/>
              </a:ext>
            </a:extLst>
          </p:cNvPr>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35E6584-BF03-4071-8E1D-DC67FAC55FF2}"/>
              </a:ext>
            </a:extLst>
          </p:cNvPr>
          <p:cNvSpPr>
            <a:spLocks noGrp="1"/>
          </p:cNvSpPr>
          <p:nvPr>
            <p:ph type="dt" sz="quarter" idx="1"/>
          </p:nvPr>
        </p:nvSpPr>
        <p:spPr>
          <a:xfrm>
            <a:off x="3970939" y="0"/>
            <a:ext cx="3037840" cy="466435"/>
          </a:xfrm>
          <a:prstGeom prst="rect">
            <a:avLst/>
          </a:prstGeom>
        </p:spPr>
        <p:txBody>
          <a:bodyPr vert="horz" lIns="91440" tIns="45720" rIns="91440" bIns="45720" rtlCol="0"/>
          <a:lstStyle>
            <a:lvl1pPr algn="r">
              <a:defRPr sz="1200"/>
            </a:lvl1pPr>
          </a:lstStyle>
          <a:p>
            <a:fld id="{F4403B5C-0879-4FCC-B5C3-15B64E92588D}" type="datetimeFigureOut">
              <a:rPr lang="en-GB" smtClean="0"/>
              <a:t>22/09/2026</a:t>
            </a:fld>
            <a:endParaRPr lang="en-GB"/>
          </a:p>
        </p:txBody>
      </p:sp>
      <p:sp>
        <p:nvSpPr>
          <p:cNvPr id="4" name="Footer Placeholder 3">
            <a:extLst>
              <a:ext uri="{FF2B5EF4-FFF2-40B4-BE49-F238E27FC236}">
                <a16:creationId xmlns:a16="http://schemas.microsoft.com/office/drawing/2014/main" id="{56D31D7E-B311-4C51-BF31-19CDB08273A4}"/>
              </a:ext>
            </a:extLst>
          </p:cNvPr>
          <p:cNvSpPr>
            <a:spLocks noGrp="1"/>
          </p:cNvSpPr>
          <p:nvPr>
            <p:ph type="ftr" sz="quarter" idx="2"/>
          </p:nvPr>
        </p:nvSpPr>
        <p:spPr>
          <a:xfrm>
            <a:off x="0" y="8829967"/>
            <a:ext cx="3037840" cy="4664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F69484B-EF37-4C40-885F-810663EE4BA1}"/>
              </a:ext>
            </a:extLst>
          </p:cNvPr>
          <p:cNvSpPr>
            <a:spLocks noGrp="1"/>
          </p:cNvSpPr>
          <p:nvPr>
            <p:ph type="sldNum" sz="quarter" idx="3"/>
          </p:nvPr>
        </p:nvSpPr>
        <p:spPr>
          <a:xfrm>
            <a:off x="3970939" y="8829967"/>
            <a:ext cx="3037840" cy="466434"/>
          </a:xfrm>
          <a:prstGeom prst="rect">
            <a:avLst/>
          </a:prstGeom>
        </p:spPr>
        <p:txBody>
          <a:bodyPr vert="horz" lIns="91440" tIns="45720" rIns="91440" bIns="45720" rtlCol="0" anchor="b"/>
          <a:lstStyle>
            <a:lvl1pPr algn="r">
              <a:defRPr sz="1200"/>
            </a:lvl1pPr>
          </a:lstStyle>
          <a:p>
            <a:fld id="{B1F8ABB0-289E-43F3-8F36-44F6D079EF7E}" type="slidenum">
              <a:rPr lang="en-GB" smtClean="0"/>
              <a:t>‹#›</a:t>
            </a:fld>
            <a:endParaRPr lang="en-GB"/>
          </a:p>
        </p:txBody>
      </p:sp>
    </p:spTree>
    <p:extLst>
      <p:ext uri="{BB962C8B-B14F-4D97-AF65-F5344CB8AC3E}">
        <p14:creationId xmlns:p14="http://schemas.microsoft.com/office/powerpoint/2010/main" val="24487090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8691DB01-6ADE-4903-9934-D39BF0E7D980}" type="datetimeFigureOut">
              <a:rPr lang="en-GB" smtClean="0"/>
              <a:t>22/09/2026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F69C19B0-45DE-41DB-9CAC-971FA3C685ED}"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91DB01-6ADE-4903-9934-D39BF0E7D980}"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691DB01-6ADE-4903-9934-D39BF0E7D980}"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C19B0-45DE-41DB-9CAC-971FA3C685ED}"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691DB01-6ADE-4903-9934-D39BF0E7D980}"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691DB01-6ADE-4903-9934-D39BF0E7D980}"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8691DB01-6ADE-4903-9934-D39BF0E7D980}"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91DB01-6ADE-4903-9934-D39BF0E7D980}"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691DB01-6ADE-4903-9934-D39BF0E7D980}"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691DB01-6ADE-4903-9934-D39BF0E7D980}"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F69C19B0-45DE-41DB-9CAC-971FA3C685ED}"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91DB01-6ADE-4903-9934-D39BF0E7D980}"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691DB01-6ADE-4903-9934-D39BF0E7D980}"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69C19B0-45DE-41DB-9CAC-971FA3C685E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691DB01-6ADE-4903-9934-D39BF0E7D980}" type="datetimeFigureOut">
              <a:rPr lang="en-GB" smtClean="0"/>
              <a:t>22/09/2026</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69C19B0-45DE-41DB-9CAC-971FA3C685ED}"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youtube.com/watch?v=BqhXUW_v-1s"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youtube.com/watch?v=TvMyssfAUx0"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hyperlink" Target="http://www.letters-and-sounds.com/" TargetMode="External"/><Relationship Id="rId2" Type="http://schemas.openxmlformats.org/officeDocument/2006/relationships/hyperlink" Target="http://www.oxfordowl.co.uk/for-home/phonics-made-eas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7544" y="3429000"/>
            <a:ext cx="8229600" cy="1143000"/>
          </a:xfrm>
          <a:prstGeom prst="rect">
            <a:avLst/>
          </a:prstGeom>
          <a:ln>
            <a:noFill/>
          </a:ln>
        </p:spPr>
        <p:txBody>
          <a:bodyPr vert="horz" lIns="0" tIns="0" rIns="18288" bIns="0" anchor="b">
            <a:normAutofit fontScale="77500" lnSpcReduction="20000"/>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r>
              <a:rPr lang="en-GB" dirty="0">
                <a:latin typeface="Comic Sans MS" panose="030F0702030302020204" pitchFamily="66" charset="0"/>
              </a:rPr>
              <a:t>Phonics, reading </a:t>
            </a:r>
          </a:p>
          <a:p>
            <a:pPr algn="ctr"/>
            <a:r>
              <a:rPr lang="en-GB" dirty="0">
                <a:latin typeface="Comic Sans MS" panose="030F0702030302020204" pitchFamily="66" charset="0"/>
              </a:rPr>
              <a:t>and writing</a:t>
            </a:r>
          </a:p>
        </p:txBody>
      </p:sp>
      <p:pic>
        <p:nvPicPr>
          <p:cNvPr id="3" name="Picture 2" descr="A picture containing logo&#10;&#10;Description automatically generated">
            <a:extLst>
              <a:ext uri="{FF2B5EF4-FFF2-40B4-BE49-F238E27FC236}">
                <a16:creationId xmlns:a16="http://schemas.microsoft.com/office/drawing/2014/main" id="{868224DC-B190-6249-AB1C-BCF5052AE2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836712"/>
            <a:ext cx="1819150" cy="2304256"/>
          </a:xfrm>
          <a:prstGeom prst="rect">
            <a:avLst/>
          </a:prstGeom>
        </p:spPr>
      </p:pic>
      <p:sp>
        <p:nvSpPr>
          <p:cNvPr id="2" name="TextBox 1">
            <a:extLst>
              <a:ext uri="{FF2B5EF4-FFF2-40B4-BE49-F238E27FC236}">
                <a16:creationId xmlns:a16="http://schemas.microsoft.com/office/drawing/2014/main" id="{FBB38B37-05E6-3F60-2158-45FD339F5D8B}"/>
              </a:ext>
            </a:extLst>
          </p:cNvPr>
          <p:cNvSpPr txBox="1"/>
          <p:nvPr/>
        </p:nvSpPr>
        <p:spPr>
          <a:xfrm>
            <a:off x="7518400" y="529448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20720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65" y="332656"/>
            <a:ext cx="8229600" cy="1143000"/>
          </a:xfrm>
        </p:spPr>
        <p:txBody>
          <a:bodyPr/>
          <a:lstStyle/>
          <a:p>
            <a:pPr algn="ctr"/>
            <a:r>
              <a:rPr lang="en-GB" dirty="0">
                <a:ln>
                  <a:solidFill>
                    <a:schemeClr val="accent1">
                      <a:lumMod val="50000"/>
                    </a:schemeClr>
                  </a:solidFill>
                </a:ln>
                <a:latin typeface="Comic Sans MS" panose="030F0702030302020204" pitchFamily="66" charset="0"/>
              </a:rPr>
              <a:t>Introduction</a:t>
            </a:r>
          </a:p>
        </p:txBody>
      </p:sp>
      <p:sp>
        <p:nvSpPr>
          <p:cNvPr id="9" name="TextBox 8"/>
          <p:cNvSpPr txBox="1"/>
          <p:nvPr/>
        </p:nvSpPr>
        <p:spPr>
          <a:xfrm>
            <a:off x="663961" y="1471509"/>
            <a:ext cx="7632848" cy="4893647"/>
          </a:xfrm>
          <a:prstGeom prst="rect">
            <a:avLst/>
          </a:prstGeom>
          <a:noFill/>
        </p:spPr>
        <p:txBody>
          <a:bodyPr wrap="square" lIns="91440" tIns="45720" rIns="91440" bIns="45720" rtlCol="0" anchor="t">
            <a:spAutoFit/>
          </a:bodyPr>
          <a:lstStyle/>
          <a:p>
            <a:endParaRPr lang="en-GB" sz="2400" dirty="0">
              <a:latin typeface="Comic Sans MS" panose="030F0702030302020204" pitchFamily="66" charset="0"/>
            </a:endParaRPr>
          </a:p>
          <a:p>
            <a:pPr marL="285750" indent="-285750">
              <a:buFont typeface="Wingdings" panose="05000000000000000000" pitchFamily="2" charset="2"/>
              <a:buChar char="v"/>
            </a:pPr>
            <a:r>
              <a:rPr lang="en-GB" sz="2400" dirty="0">
                <a:latin typeface="Comic Sans MS"/>
              </a:rPr>
              <a:t>Spoken words are made up of different sounds. We learn to match these sounds to letters. There are 44 sounds in the English language represented by 26 letters of the alphabet.</a:t>
            </a:r>
            <a:endParaRPr lang="en-GB" sz="2400" dirty="0">
              <a:latin typeface="Comic Sans MS" panose="030F0702030302020204" pitchFamily="66" charset="0"/>
            </a:endParaRPr>
          </a:p>
          <a:p>
            <a:endParaRPr lang="en-GB" sz="2400" dirty="0">
              <a:latin typeface="Comic Sans MS" panose="030F0702030302020204" pitchFamily="66" charset="0"/>
            </a:endParaRPr>
          </a:p>
          <a:p>
            <a:pPr marL="285750" indent="-285750">
              <a:buFont typeface="Wingdings" panose="05000000000000000000" pitchFamily="2" charset="2"/>
              <a:buChar char="v"/>
            </a:pPr>
            <a:r>
              <a:rPr lang="en-GB" sz="2400" dirty="0">
                <a:latin typeface="Comic Sans MS"/>
              </a:rPr>
              <a:t>Phonics is about children knowing how letters link to sounds. We teach the children if you see this letter it makes this sound &amp; if you hear this sound you write this letter.</a:t>
            </a:r>
            <a:endParaRPr lang="en-GB" sz="2400" dirty="0">
              <a:latin typeface="Comic Sans MS" panose="030F0702030302020204" pitchFamily="66" charset="0"/>
            </a:endParaRPr>
          </a:p>
          <a:p>
            <a:endParaRPr lang="en-GB" sz="2400" dirty="0">
              <a:latin typeface="Comic Sans MS" panose="030F0702030302020204" pitchFamily="66" charset="0"/>
            </a:endParaRPr>
          </a:p>
          <a:p>
            <a:pPr marL="285750" indent="-285750">
              <a:buFont typeface="Wingdings" panose="05000000000000000000" pitchFamily="2" charset="2"/>
              <a:buChar char="v"/>
            </a:pPr>
            <a:r>
              <a:rPr lang="en-GB" sz="2400" dirty="0">
                <a:latin typeface="Comic Sans MS" panose="030F0702030302020204" pitchFamily="66" charset="0"/>
              </a:rPr>
              <a:t>The children then use this when they are reading and writing. </a:t>
            </a:r>
          </a:p>
        </p:txBody>
      </p:sp>
    </p:spTree>
    <p:extLst>
      <p:ext uri="{BB962C8B-B14F-4D97-AF65-F5344CB8AC3E}">
        <p14:creationId xmlns:p14="http://schemas.microsoft.com/office/powerpoint/2010/main" val="1683458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165" y="573427"/>
            <a:ext cx="8229600" cy="854968"/>
          </a:xfrm>
        </p:spPr>
        <p:txBody>
          <a:bodyPr>
            <a:normAutofit/>
          </a:bodyPr>
          <a:lstStyle/>
          <a:p>
            <a:pPr algn="ctr"/>
            <a:r>
              <a:rPr lang="en-GB" sz="4400" dirty="0">
                <a:ln>
                  <a:solidFill>
                    <a:schemeClr val="accent1">
                      <a:lumMod val="50000"/>
                    </a:schemeClr>
                  </a:solidFill>
                </a:ln>
                <a:latin typeface="Comic Sans MS" panose="030F0702030302020204" pitchFamily="66" charset="0"/>
              </a:rPr>
              <a:t>Unlocking Letters and Sounds</a:t>
            </a:r>
          </a:p>
        </p:txBody>
      </p:sp>
      <p:sp>
        <p:nvSpPr>
          <p:cNvPr id="8" name="Rectangle 7"/>
          <p:cNvSpPr/>
          <p:nvPr/>
        </p:nvSpPr>
        <p:spPr>
          <a:xfrm>
            <a:off x="485853" y="1628800"/>
            <a:ext cx="8208912" cy="1631216"/>
          </a:xfrm>
          <a:prstGeom prst="rect">
            <a:avLst/>
          </a:prstGeom>
        </p:spPr>
        <p:txBody>
          <a:bodyPr wrap="square">
            <a:spAutoFit/>
          </a:bodyPr>
          <a:lstStyle/>
          <a:p>
            <a:pPr marL="342900" indent="-342900">
              <a:buFont typeface="Wingdings" panose="05000000000000000000" pitchFamily="2" charset="2"/>
              <a:buChar char="v"/>
            </a:pPr>
            <a:r>
              <a:rPr lang="en-GB" sz="2000" dirty="0">
                <a:latin typeface="Comic Sans MS" panose="030F0702030302020204" pitchFamily="66" charset="0"/>
              </a:rPr>
              <a:t>We follow the scheme Unlocking Letters and Sounds (ULS).</a:t>
            </a:r>
          </a:p>
          <a:p>
            <a:pPr marL="342900" indent="-342900">
              <a:buFont typeface="Wingdings" panose="05000000000000000000" pitchFamily="2" charset="2"/>
              <a:buChar char="v"/>
            </a:pPr>
            <a:endParaRPr lang="en-GB" sz="2000" dirty="0">
              <a:latin typeface="Comic Sans MS" panose="030F0702030302020204" pitchFamily="66" charset="0"/>
            </a:endParaRPr>
          </a:p>
          <a:p>
            <a:pPr marL="342900" indent="-342900">
              <a:buFont typeface="Wingdings" panose="05000000000000000000" pitchFamily="2" charset="2"/>
              <a:buChar char="v"/>
            </a:pPr>
            <a:r>
              <a:rPr lang="en-GB" sz="2000" dirty="0">
                <a:latin typeface="Comic Sans MS" panose="030F0702030302020204" pitchFamily="66" charset="0"/>
              </a:rPr>
              <a:t>Approved government scheme</a:t>
            </a:r>
          </a:p>
          <a:p>
            <a:endParaRPr lang="en-GB" sz="2000" dirty="0">
              <a:latin typeface="Comic Sans MS" panose="030F0702030302020204" pitchFamily="66" charset="0"/>
            </a:endParaRPr>
          </a:p>
          <a:p>
            <a:r>
              <a:rPr lang="en-GB" sz="2000" dirty="0">
                <a:latin typeface="Comic Sans MS" panose="030F0702030302020204" pitchFamily="66" charset="0"/>
              </a:rPr>
              <a:t> </a:t>
            </a:r>
          </a:p>
        </p:txBody>
      </p:sp>
      <p:sp>
        <p:nvSpPr>
          <p:cNvPr id="6" name="TextBox 5">
            <a:extLst>
              <a:ext uri="{FF2B5EF4-FFF2-40B4-BE49-F238E27FC236}">
                <a16:creationId xmlns:a16="http://schemas.microsoft.com/office/drawing/2014/main" id="{6287FD55-AB38-4422-89D6-5E25C255A27A}"/>
              </a:ext>
            </a:extLst>
          </p:cNvPr>
          <p:cNvSpPr txBox="1"/>
          <p:nvPr/>
        </p:nvSpPr>
        <p:spPr>
          <a:xfrm>
            <a:off x="499244" y="2837096"/>
            <a:ext cx="7488832" cy="2657394"/>
          </a:xfrm>
          <a:prstGeom prst="rect">
            <a:avLst/>
          </a:prstGeom>
          <a:noFill/>
        </p:spPr>
        <p:txBody>
          <a:bodyPr wrap="square" lIns="91440" tIns="45720" rIns="91440" bIns="45720" rtlCol="0" anchor="t">
            <a:spAutoFit/>
          </a:bodyPr>
          <a:lstStyle/>
          <a:p>
            <a:r>
              <a:rPr lang="en-GB" sz="2000" b="1" dirty="0">
                <a:solidFill>
                  <a:srgbClr val="7030A0"/>
                </a:solidFill>
                <a:latin typeface="Comic Sans MS" panose="030F0702030302020204" pitchFamily="66" charset="0"/>
              </a:rPr>
              <a:t>Before they start phase 1 phonics</a:t>
            </a:r>
          </a:p>
          <a:p>
            <a:pPr marL="342900" indent="-342900">
              <a:lnSpc>
                <a:spcPct val="150000"/>
              </a:lnSpc>
              <a:buFont typeface="Wingdings" panose="05000000000000000000" pitchFamily="2" charset="2"/>
              <a:buChar char="v"/>
            </a:pPr>
            <a:r>
              <a:rPr lang="en-GB" sz="2000" dirty="0">
                <a:latin typeface="Comic Sans MS" panose="030F0702030302020204" pitchFamily="66" charset="0"/>
              </a:rPr>
              <a:t>Tuning into sounds</a:t>
            </a:r>
          </a:p>
          <a:p>
            <a:pPr marL="342900" indent="-342900">
              <a:lnSpc>
                <a:spcPct val="150000"/>
              </a:lnSpc>
              <a:buFont typeface="Wingdings" panose="05000000000000000000" pitchFamily="2" charset="2"/>
              <a:buChar char="v"/>
            </a:pPr>
            <a:r>
              <a:rPr lang="en-GB" sz="2000" dirty="0">
                <a:latin typeface="Comic Sans MS" panose="030F0702030302020204" pitchFamily="66" charset="0"/>
              </a:rPr>
              <a:t>Listening activities</a:t>
            </a:r>
          </a:p>
          <a:p>
            <a:pPr marL="342900" indent="-342900">
              <a:lnSpc>
                <a:spcPct val="150000"/>
              </a:lnSpc>
              <a:buFont typeface="Wingdings" panose="05000000000000000000" pitchFamily="2" charset="2"/>
              <a:buChar char="v"/>
            </a:pPr>
            <a:r>
              <a:rPr lang="en-GB" sz="2000" dirty="0">
                <a:latin typeface="Comic Sans MS" panose="030F0702030302020204" pitchFamily="66" charset="0"/>
              </a:rPr>
              <a:t>Oral blending and segmenting</a:t>
            </a:r>
          </a:p>
          <a:p>
            <a:pPr marL="342900" indent="-342900">
              <a:lnSpc>
                <a:spcPct val="150000"/>
              </a:lnSpc>
              <a:buFont typeface="Wingdings" panose="05000000000000000000" pitchFamily="2" charset="2"/>
              <a:buChar char="v"/>
            </a:pPr>
            <a:r>
              <a:rPr lang="en-GB" sz="2000" dirty="0">
                <a:latin typeface="Comic Sans MS" panose="030F0702030302020204" pitchFamily="66" charset="0"/>
              </a:rPr>
              <a:t>Rhyming activities  </a:t>
            </a:r>
          </a:p>
          <a:p>
            <a:pPr marL="342900" indent="-342900">
              <a:lnSpc>
                <a:spcPct val="150000"/>
              </a:lnSpc>
              <a:buFont typeface="Wingdings" panose="05000000000000000000" pitchFamily="2" charset="2"/>
              <a:buChar char="v"/>
            </a:pPr>
            <a:r>
              <a:rPr lang="en-GB" sz="2000" dirty="0">
                <a:latin typeface="Comic Sans MS"/>
              </a:rPr>
              <a:t>Alliteration tongue twisters</a:t>
            </a:r>
          </a:p>
        </p:txBody>
      </p:sp>
    </p:spTree>
    <p:extLst>
      <p:ext uri="{BB962C8B-B14F-4D97-AF65-F5344CB8AC3E}">
        <p14:creationId xmlns:p14="http://schemas.microsoft.com/office/powerpoint/2010/main" val="70788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55576" y="1124744"/>
            <a:ext cx="4968552" cy="830997"/>
          </a:xfrm>
          <a:prstGeom prst="rect">
            <a:avLst/>
          </a:prstGeom>
          <a:noFill/>
        </p:spPr>
        <p:txBody>
          <a:bodyPr wrap="square" rtlCol="0">
            <a:spAutoFit/>
          </a:bodyPr>
          <a:lstStyle/>
          <a:p>
            <a:r>
              <a:rPr lang="en-GB" sz="2400" b="1" dirty="0">
                <a:solidFill>
                  <a:srgbClr val="7030A0"/>
                </a:solidFill>
                <a:latin typeface="Comic Sans MS" panose="030F0702030302020204" pitchFamily="66" charset="0"/>
              </a:rPr>
              <a:t>Phoneme: </a:t>
            </a:r>
            <a:r>
              <a:rPr lang="en-GB" sz="2400" dirty="0">
                <a:latin typeface="Comic Sans MS" panose="030F0702030302020204" pitchFamily="66" charset="0"/>
              </a:rPr>
              <a:t>The smallest unit of sound in a word.</a:t>
            </a:r>
          </a:p>
        </p:txBody>
      </p:sp>
      <p:sp>
        <p:nvSpPr>
          <p:cNvPr id="6" name="TextBox 5"/>
          <p:cNvSpPr txBox="1"/>
          <p:nvPr/>
        </p:nvSpPr>
        <p:spPr>
          <a:xfrm>
            <a:off x="2627784" y="2636912"/>
            <a:ext cx="4968552" cy="830997"/>
          </a:xfrm>
          <a:prstGeom prst="rect">
            <a:avLst/>
          </a:prstGeom>
          <a:noFill/>
        </p:spPr>
        <p:txBody>
          <a:bodyPr wrap="square" rtlCol="0">
            <a:spAutoFit/>
          </a:bodyPr>
          <a:lstStyle/>
          <a:p>
            <a:r>
              <a:rPr lang="en-GB" sz="2400" b="1" dirty="0">
                <a:solidFill>
                  <a:srgbClr val="7030A0"/>
                </a:solidFill>
                <a:latin typeface="Comic Sans MS" panose="030F0702030302020204" pitchFamily="66" charset="0"/>
              </a:rPr>
              <a:t>Grapheme: </a:t>
            </a:r>
            <a:r>
              <a:rPr lang="en-GB" sz="2400" dirty="0">
                <a:latin typeface="Comic Sans MS" panose="030F0702030302020204" pitchFamily="66" charset="0"/>
              </a:rPr>
              <a:t>The letter or letters that represent the phoneme.</a:t>
            </a:r>
          </a:p>
        </p:txBody>
      </p:sp>
      <p:pic>
        <p:nvPicPr>
          <p:cNvPr id="1028" name="Picture 4" descr="http://images.clipartpanda.com/ear-clip-art-McLLy6RXi.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4709" y="764704"/>
            <a:ext cx="1116753" cy="13927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dn.grid.fotosearch.com/CSP/CSP382/k382664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348880"/>
            <a:ext cx="1728192" cy="129614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605852" y="2348880"/>
            <a:ext cx="1368152" cy="1107996"/>
          </a:xfrm>
          <a:prstGeom prst="rect">
            <a:avLst/>
          </a:prstGeom>
          <a:noFill/>
        </p:spPr>
        <p:txBody>
          <a:bodyPr wrap="square" rtlCol="0">
            <a:spAutoFit/>
          </a:bodyPr>
          <a:lstStyle/>
          <a:p>
            <a:r>
              <a:rPr lang="en-GB" sz="6600" dirty="0">
                <a:solidFill>
                  <a:schemeClr val="accent1">
                    <a:lumMod val="75000"/>
                  </a:schemeClr>
                </a:solidFill>
                <a:latin typeface="Comic Sans MS" panose="030F0702030302020204" pitchFamily="66" charset="0"/>
              </a:rPr>
              <a:t>a</a:t>
            </a:r>
          </a:p>
        </p:txBody>
      </p:sp>
      <p:sp>
        <p:nvSpPr>
          <p:cNvPr id="7" name="Rectangle 6"/>
          <p:cNvSpPr/>
          <p:nvPr/>
        </p:nvSpPr>
        <p:spPr>
          <a:xfrm>
            <a:off x="755576" y="4077072"/>
            <a:ext cx="4572000" cy="830997"/>
          </a:xfrm>
          <a:prstGeom prst="rect">
            <a:avLst/>
          </a:prstGeom>
        </p:spPr>
        <p:txBody>
          <a:bodyPr>
            <a:spAutoFit/>
          </a:bodyPr>
          <a:lstStyle/>
          <a:p>
            <a:r>
              <a:rPr lang="en-GB" sz="2400" b="1" dirty="0">
                <a:solidFill>
                  <a:srgbClr val="7030A0"/>
                </a:solidFill>
                <a:latin typeface="Comic Sans MS" panose="030F0702030302020204" pitchFamily="66" charset="0"/>
              </a:rPr>
              <a:t>Digraph: </a:t>
            </a:r>
            <a:r>
              <a:rPr lang="en-GB" sz="2400" b="1" dirty="0">
                <a:latin typeface="Comic Sans MS" panose="030F0702030302020204" pitchFamily="66" charset="0"/>
              </a:rPr>
              <a:t>two</a:t>
            </a:r>
            <a:r>
              <a:rPr lang="en-GB" sz="2400" dirty="0">
                <a:latin typeface="Comic Sans MS" panose="030F0702030302020204" pitchFamily="66" charset="0"/>
              </a:rPr>
              <a:t> letters that make the same sound.</a:t>
            </a:r>
          </a:p>
        </p:txBody>
      </p:sp>
      <p:sp>
        <p:nvSpPr>
          <p:cNvPr id="13" name="Rectangle 12"/>
          <p:cNvSpPr/>
          <p:nvPr/>
        </p:nvSpPr>
        <p:spPr>
          <a:xfrm>
            <a:off x="4176464" y="5373216"/>
            <a:ext cx="4572000" cy="830997"/>
          </a:xfrm>
          <a:prstGeom prst="rect">
            <a:avLst/>
          </a:prstGeom>
        </p:spPr>
        <p:txBody>
          <a:bodyPr>
            <a:spAutoFit/>
          </a:bodyPr>
          <a:lstStyle/>
          <a:p>
            <a:r>
              <a:rPr lang="en-GB" sz="2400" b="1" dirty="0" err="1">
                <a:solidFill>
                  <a:srgbClr val="7030A0"/>
                </a:solidFill>
                <a:latin typeface="Comic Sans MS" panose="030F0702030302020204" pitchFamily="66" charset="0"/>
              </a:rPr>
              <a:t>trigraph</a:t>
            </a:r>
            <a:r>
              <a:rPr lang="en-GB" sz="2400" b="1" dirty="0">
                <a:solidFill>
                  <a:srgbClr val="7030A0"/>
                </a:solidFill>
                <a:latin typeface="Comic Sans MS" panose="030F0702030302020204" pitchFamily="66" charset="0"/>
              </a:rPr>
              <a:t>: </a:t>
            </a:r>
            <a:r>
              <a:rPr lang="en-GB" sz="2400" b="1" dirty="0">
                <a:latin typeface="Comic Sans MS" panose="030F0702030302020204" pitchFamily="66" charset="0"/>
              </a:rPr>
              <a:t>three</a:t>
            </a:r>
            <a:r>
              <a:rPr lang="en-GB" sz="2400" dirty="0">
                <a:latin typeface="Comic Sans MS" panose="030F0702030302020204" pitchFamily="66" charset="0"/>
              </a:rPr>
              <a:t> letters that make the same sound.</a:t>
            </a:r>
          </a:p>
        </p:txBody>
      </p:sp>
      <p:sp>
        <p:nvSpPr>
          <p:cNvPr id="14" name="TextBox 13"/>
          <p:cNvSpPr txBox="1"/>
          <p:nvPr/>
        </p:nvSpPr>
        <p:spPr>
          <a:xfrm>
            <a:off x="5040052" y="3789040"/>
            <a:ext cx="1368152" cy="1107996"/>
          </a:xfrm>
          <a:prstGeom prst="rect">
            <a:avLst/>
          </a:prstGeom>
          <a:noFill/>
        </p:spPr>
        <p:txBody>
          <a:bodyPr wrap="square" rtlCol="0">
            <a:spAutoFit/>
          </a:bodyPr>
          <a:lstStyle/>
          <a:p>
            <a:r>
              <a:rPr lang="en-GB" sz="6600" dirty="0">
                <a:solidFill>
                  <a:srgbClr val="00B050"/>
                </a:solidFill>
                <a:latin typeface="Comic Sans MS" panose="030F0702030302020204" pitchFamily="66" charset="0"/>
              </a:rPr>
              <a:t>or</a:t>
            </a:r>
          </a:p>
        </p:txBody>
      </p:sp>
      <p:sp>
        <p:nvSpPr>
          <p:cNvPr id="15" name="TextBox 14"/>
          <p:cNvSpPr txBox="1"/>
          <p:nvPr/>
        </p:nvSpPr>
        <p:spPr>
          <a:xfrm>
            <a:off x="2357500" y="5229200"/>
            <a:ext cx="1368152" cy="1107996"/>
          </a:xfrm>
          <a:prstGeom prst="rect">
            <a:avLst/>
          </a:prstGeom>
          <a:noFill/>
        </p:spPr>
        <p:txBody>
          <a:bodyPr wrap="square" rtlCol="0">
            <a:spAutoFit/>
          </a:bodyPr>
          <a:lstStyle/>
          <a:p>
            <a:r>
              <a:rPr lang="en-GB" sz="6600" dirty="0" err="1">
                <a:solidFill>
                  <a:srgbClr val="7030A0"/>
                </a:solidFill>
                <a:latin typeface="Comic Sans MS" panose="030F0702030302020204" pitchFamily="66" charset="0"/>
              </a:rPr>
              <a:t>igh</a:t>
            </a:r>
            <a:endParaRPr lang="en-GB" sz="6600" dirty="0">
              <a:solidFill>
                <a:srgbClr val="7030A0"/>
              </a:solidFill>
              <a:latin typeface="Comic Sans MS" panose="030F0702030302020204" pitchFamily="66" charset="0"/>
            </a:endParaRPr>
          </a:p>
        </p:txBody>
      </p:sp>
    </p:spTree>
    <p:extLst>
      <p:ext uri="{BB962C8B-B14F-4D97-AF65-F5344CB8AC3E}">
        <p14:creationId xmlns:p14="http://schemas.microsoft.com/office/powerpoint/2010/main" val="3471933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123728" y="5805264"/>
            <a:ext cx="4176464" cy="523220"/>
          </a:xfrm>
          <a:prstGeom prst="rect">
            <a:avLst/>
          </a:prstGeom>
        </p:spPr>
        <p:txBody>
          <a:bodyPr wrap="square">
            <a:spAutoFit/>
          </a:bodyPr>
          <a:lstStyle/>
          <a:p>
            <a:pPr algn="ctr"/>
            <a:r>
              <a:rPr lang="en-GB" sz="2800" dirty="0">
                <a:latin typeface="Comic Sans MS" panose="030F0702030302020204" pitchFamily="66" charset="0"/>
                <a:hlinkClick r:id="rId2"/>
              </a:rPr>
              <a:t>Pronunciation of sounds </a:t>
            </a:r>
            <a:endParaRPr lang="en-GB" sz="2800" dirty="0">
              <a:latin typeface="Comic Sans MS" panose="030F0702030302020204" pitchFamily="66" charset="0"/>
            </a:endParaRPr>
          </a:p>
        </p:txBody>
      </p:sp>
      <p:sp>
        <p:nvSpPr>
          <p:cNvPr id="14" name="Rectangle 13">
            <a:extLst>
              <a:ext uri="{FF2B5EF4-FFF2-40B4-BE49-F238E27FC236}">
                <a16:creationId xmlns:a16="http://schemas.microsoft.com/office/drawing/2014/main" id="{8619688D-8623-43A5-9CC2-B6DF49BB9D87}"/>
              </a:ext>
            </a:extLst>
          </p:cNvPr>
          <p:cNvSpPr/>
          <p:nvPr/>
        </p:nvSpPr>
        <p:spPr>
          <a:xfrm>
            <a:off x="2123728" y="6294653"/>
            <a:ext cx="4176464" cy="523220"/>
          </a:xfrm>
          <a:prstGeom prst="rect">
            <a:avLst/>
          </a:prstGeom>
        </p:spPr>
        <p:txBody>
          <a:bodyPr wrap="square">
            <a:spAutoFit/>
          </a:bodyPr>
          <a:lstStyle/>
          <a:p>
            <a:pPr algn="ctr"/>
            <a:r>
              <a:rPr lang="en-GB" sz="2800" dirty="0">
                <a:latin typeface="Comic Sans MS" panose="030F0702030302020204" pitchFamily="66" charset="0"/>
              </a:rPr>
              <a:t>Link to video clip </a:t>
            </a:r>
          </a:p>
        </p:txBody>
      </p:sp>
      <p:pic>
        <p:nvPicPr>
          <p:cNvPr id="4" name="Picture 3">
            <a:extLst>
              <a:ext uri="{FF2B5EF4-FFF2-40B4-BE49-F238E27FC236}">
                <a16:creationId xmlns:a16="http://schemas.microsoft.com/office/drawing/2014/main" id="{13C36779-4C58-76C9-5E05-59D2D2425106}"/>
              </a:ext>
            </a:extLst>
          </p:cNvPr>
          <p:cNvPicPr>
            <a:picLocks noChangeAspect="1"/>
          </p:cNvPicPr>
          <p:nvPr/>
        </p:nvPicPr>
        <p:blipFill>
          <a:blip r:embed="rId3"/>
          <a:stretch>
            <a:fillRect/>
          </a:stretch>
        </p:blipFill>
        <p:spPr>
          <a:xfrm>
            <a:off x="293644" y="1124744"/>
            <a:ext cx="4216400" cy="3175000"/>
          </a:xfrm>
          <a:prstGeom prst="rect">
            <a:avLst/>
          </a:prstGeom>
        </p:spPr>
      </p:pic>
      <p:pic>
        <p:nvPicPr>
          <p:cNvPr id="15" name="Picture 14">
            <a:extLst>
              <a:ext uri="{FF2B5EF4-FFF2-40B4-BE49-F238E27FC236}">
                <a16:creationId xmlns:a16="http://schemas.microsoft.com/office/drawing/2014/main" id="{7D39E35D-CACB-33A4-9C55-0731FD5B2BD0}"/>
              </a:ext>
            </a:extLst>
          </p:cNvPr>
          <p:cNvPicPr>
            <a:picLocks noChangeAspect="1"/>
          </p:cNvPicPr>
          <p:nvPr/>
        </p:nvPicPr>
        <p:blipFill>
          <a:blip r:embed="rId4"/>
          <a:stretch>
            <a:fillRect/>
          </a:stretch>
        </p:blipFill>
        <p:spPr>
          <a:xfrm>
            <a:off x="4633956" y="2176205"/>
            <a:ext cx="4216400" cy="3162300"/>
          </a:xfrm>
          <a:prstGeom prst="rect">
            <a:avLst/>
          </a:prstGeom>
        </p:spPr>
      </p:pic>
    </p:spTree>
    <p:extLst>
      <p:ext uri="{BB962C8B-B14F-4D97-AF65-F5344CB8AC3E}">
        <p14:creationId xmlns:p14="http://schemas.microsoft.com/office/powerpoint/2010/main" val="404717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31BCF68-5E62-4EAC-9FD9-FF1744F98E85}"/>
              </a:ext>
            </a:extLst>
          </p:cNvPr>
          <p:cNvSpPr>
            <a:spLocks noGrp="1"/>
          </p:cNvSpPr>
          <p:nvPr>
            <p:ph type="title"/>
          </p:nvPr>
        </p:nvSpPr>
        <p:spPr>
          <a:xfrm>
            <a:off x="465165" y="260648"/>
            <a:ext cx="8229600" cy="1143000"/>
          </a:xfrm>
        </p:spPr>
        <p:txBody>
          <a:bodyPr vert="horz" lIns="0" tIns="45720" rIns="0" bIns="0" anchor="b">
            <a:normAutofit/>
          </a:bodyPr>
          <a:lstStyle/>
          <a:p>
            <a:pPr algn="ctr"/>
            <a:r>
              <a:rPr lang="en-GB" dirty="0">
                <a:ln>
                  <a:solidFill>
                    <a:schemeClr val="accent1">
                      <a:lumMod val="50000"/>
                    </a:schemeClr>
                  </a:solidFill>
                </a:ln>
                <a:latin typeface="Comic Sans MS"/>
              </a:rPr>
              <a:t>Blending </a:t>
            </a:r>
          </a:p>
        </p:txBody>
      </p:sp>
      <p:sp>
        <p:nvSpPr>
          <p:cNvPr id="7" name="TextBox 6">
            <a:extLst>
              <a:ext uri="{FF2B5EF4-FFF2-40B4-BE49-F238E27FC236}">
                <a16:creationId xmlns:a16="http://schemas.microsoft.com/office/drawing/2014/main" id="{67FD3C23-B981-49A0-B6E1-56772261D2E9}"/>
              </a:ext>
            </a:extLst>
          </p:cNvPr>
          <p:cNvSpPr txBox="1"/>
          <p:nvPr/>
        </p:nvSpPr>
        <p:spPr>
          <a:xfrm>
            <a:off x="637867" y="1628102"/>
            <a:ext cx="7488832" cy="1631216"/>
          </a:xfrm>
          <a:prstGeom prst="rect">
            <a:avLst/>
          </a:prstGeom>
          <a:noFill/>
        </p:spPr>
        <p:txBody>
          <a:bodyPr wrap="square" lIns="91440" tIns="45720" rIns="91440" bIns="45720" rtlCol="0" anchor="t">
            <a:spAutoFit/>
          </a:bodyPr>
          <a:lstStyle/>
          <a:p>
            <a:r>
              <a:rPr lang="en-GB" sz="2000" b="1" dirty="0">
                <a:solidFill>
                  <a:srgbClr val="7030A0"/>
                </a:solidFill>
                <a:latin typeface="Comic Sans MS"/>
              </a:rPr>
              <a:t>Blending to read</a:t>
            </a:r>
          </a:p>
          <a:p>
            <a:pPr marL="342900" indent="-342900">
              <a:buFont typeface="Arial" panose="05000000000000000000" pitchFamily="2" charset="2"/>
              <a:buChar char="•"/>
            </a:pPr>
            <a:r>
              <a:rPr lang="en-GB" sz="2000" dirty="0">
                <a:latin typeface="Comic Sans MS"/>
              </a:rPr>
              <a:t>Putting sounds together to read words.</a:t>
            </a:r>
          </a:p>
          <a:p>
            <a:pPr marL="342900" indent="-342900">
              <a:buFont typeface="Arial"/>
              <a:buChar char="•"/>
            </a:pPr>
            <a:r>
              <a:rPr lang="en-GB" sz="2000" dirty="0">
                <a:latin typeface="Comic Sans MS"/>
              </a:rPr>
              <a:t>We start with oral blending (pretend to be a robot, can you get your c-</a:t>
            </a:r>
            <a:r>
              <a:rPr lang="en-GB" sz="2000" err="1">
                <a:latin typeface="Comic Sans MS"/>
              </a:rPr>
              <a:t>oa</a:t>
            </a:r>
            <a:r>
              <a:rPr lang="en-GB" sz="2000" dirty="0">
                <a:latin typeface="Comic Sans MS"/>
              </a:rPr>
              <a:t>-t.)</a:t>
            </a:r>
          </a:p>
          <a:p>
            <a:pPr marL="342900" indent="-342900">
              <a:buFont typeface="Arial"/>
              <a:buChar char="•"/>
            </a:pPr>
            <a:r>
              <a:rPr lang="en-GB" sz="2000" dirty="0">
                <a:latin typeface="Comic Sans MS"/>
              </a:rPr>
              <a:t>We move on to looking at a word and blending the sounds.</a:t>
            </a:r>
          </a:p>
        </p:txBody>
      </p:sp>
      <p:sp>
        <p:nvSpPr>
          <p:cNvPr id="13" name="TextBox 12">
            <a:extLst>
              <a:ext uri="{FF2B5EF4-FFF2-40B4-BE49-F238E27FC236}">
                <a16:creationId xmlns:a16="http://schemas.microsoft.com/office/drawing/2014/main" id="{9F5B3248-E417-47C9-B9B9-E97655C91F7B}"/>
              </a:ext>
            </a:extLst>
          </p:cNvPr>
          <p:cNvSpPr txBox="1"/>
          <p:nvPr/>
        </p:nvSpPr>
        <p:spPr>
          <a:xfrm>
            <a:off x="635825" y="3429000"/>
            <a:ext cx="2916324" cy="461665"/>
          </a:xfrm>
          <a:prstGeom prst="rect">
            <a:avLst/>
          </a:prstGeom>
          <a:noFill/>
        </p:spPr>
        <p:txBody>
          <a:bodyPr wrap="square" lIns="91440" tIns="45720" rIns="91440" bIns="45720" rtlCol="0" anchor="t">
            <a:spAutoFit/>
          </a:bodyPr>
          <a:lstStyle/>
          <a:p>
            <a:endParaRPr lang="en-GB" sz="2400" dirty="0">
              <a:latin typeface="Comic Sans MS"/>
            </a:endParaRPr>
          </a:p>
        </p:txBody>
      </p:sp>
      <p:sp>
        <p:nvSpPr>
          <p:cNvPr id="14" name="TextBox 13">
            <a:extLst>
              <a:ext uri="{FF2B5EF4-FFF2-40B4-BE49-F238E27FC236}">
                <a16:creationId xmlns:a16="http://schemas.microsoft.com/office/drawing/2014/main" id="{B4A359CA-D29B-4F2F-8585-516FF03678BA}"/>
              </a:ext>
            </a:extLst>
          </p:cNvPr>
          <p:cNvSpPr txBox="1"/>
          <p:nvPr/>
        </p:nvSpPr>
        <p:spPr>
          <a:xfrm>
            <a:off x="2927949" y="4382500"/>
            <a:ext cx="2916324" cy="1107996"/>
          </a:xfrm>
          <a:prstGeom prst="rect">
            <a:avLst/>
          </a:prstGeom>
          <a:noFill/>
        </p:spPr>
        <p:txBody>
          <a:bodyPr wrap="square" lIns="91440" tIns="45720" rIns="91440" bIns="45720" rtlCol="0" anchor="t">
            <a:spAutoFit/>
          </a:bodyPr>
          <a:lstStyle/>
          <a:p>
            <a:endParaRPr lang="en-GB" sz="6600" dirty="0">
              <a:latin typeface="Comic Sans MS" panose="030F0702030302020204" pitchFamily="66" charset="0"/>
            </a:endParaRPr>
          </a:p>
        </p:txBody>
      </p:sp>
      <p:pic>
        <p:nvPicPr>
          <p:cNvPr id="2" name="Picture 1">
            <a:extLst>
              <a:ext uri="{FF2B5EF4-FFF2-40B4-BE49-F238E27FC236}">
                <a16:creationId xmlns:a16="http://schemas.microsoft.com/office/drawing/2014/main" id="{5FF4B404-B55F-371C-4431-9D4FA00597F8}"/>
              </a:ext>
            </a:extLst>
          </p:cNvPr>
          <p:cNvPicPr>
            <a:picLocks noChangeAspect="1"/>
          </p:cNvPicPr>
          <p:nvPr/>
        </p:nvPicPr>
        <p:blipFill>
          <a:blip r:embed="rId2"/>
          <a:stretch>
            <a:fillRect/>
          </a:stretch>
        </p:blipFill>
        <p:spPr>
          <a:xfrm>
            <a:off x="2928529" y="3666086"/>
            <a:ext cx="3247237" cy="2885701"/>
          </a:xfrm>
          <a:prstGeom prst="rect">
            <a:avLst/>
          </a:prstGeom>
        </p:spPr>
      </p:pic>
    </p:spTree>
    <p:extLst>
      <p:ext uri="{BB962C8B-B14F-4D97-AF65-F5344CB8AC3E}">
        <p14:creationId xmlns:p14="http://schemas.microsoft.com/office/powerpoint/2010/main" val="3849838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2418172"/>
            <a:ext cx="2916324" cy="1107996"/>
          </a:xfrm>
          <a:prstGeom prst="rect">
            <a:avLst/>
          </a:prstGeom>
          <a:noFill/>
        </p:spPr>
        <p:txBody>
          <a:bodyPr wrap="square" rtlCol="0">
            <a:spAutoFit/>
          </a:bodyPr>
          <a:lstStyle/>
          <a:p>
            <a:r>
              <a:rPr lang="en-GB" sz="6600" dirty="0">
                <a:latin typeface="Comic Sans MS" panose="030F0702030302020204" pitchFamily="66" charset="0"/>
              </a:rPr>
              <a:t>b</a:t>
            </a:r>
            <a:r>
              <a:rPr lang="en-GB" sz="6600" u="sng" dirty="0">
                <a:solidFill>
                  <a:srgbClr val="00B050"/>
                </a:solidFill>
                <a:latin typeface="Comic Sans MS" panose="030F0702030302020204" pitchFamily="66" charset="0"/>
              </a:rPr>
              <a:t>oo</a:t>
            </a:r>
            <a:r>
              <a:rPr lang="en-GB" sz="6600" dirty="0">
                <a:latin typeface="Comic Sans MS" panose="030F0702030302020204" pitchFamily="66" charset="0"/>
              </a:rPr>
              <a:t>k</a:t>
            </a:r>
          </a:p>
        </p:txBody>
      </p:sp>
      <p:sp>
        <p:nvSpPr>
          <p:cNvPr id="6" name="TextBox 5"/>
          <p:cNvSpPr txBox="1"/>
          <p:nvPr/>
        </p:nvSpPr>
        <p:spPr>
          <a:xfrm>
            <a:off x="6084168" y="2445697"/>
            <a:ext cx="2916324" cy="1107996"/>
          </a:xfrm>
          <a:prstGeom prst="rect">
            <a:avLst/>
          </a:prstGeom>
          <a:noFill/>
        </p:spPr>
        <p:txBody>
          <a:bodyPr wrap="square" lIns="91440" tIns="45720" rIns="91440" bIns="45720" rtlCol="0" anchor="t">
            <a:spAutoFit/>
          </a:bodyPr>
          <a:lstStyle/>
          <a:p>
            <a:r>
              <a:rPr lang="en-GB" sz="6600" dirty="0">
                <a:latin typeface="Comic Sans MS"/>
              </a:rPr>
              <a:t>s</a:t>
            </a:r>
            <a:r>
              <a:rPr lang="en-GB" sz="6600" dirty="0">
                <a:solidFill>
                  <a:srgbClr val="00B050"/>
                </a:solidFill>
                <a:latin typeface="Comic Sans MS"/>
              </a:rPr>
              <a:t>u</a:t>
            </a:r>
            <a:r>
              <a:rPr lang="en-GB" sz="6600" dirty="0">
                <a:latin typeface="Comic Sans MS"/>
              </a:rPr>
              <a:t>n</a:t>
            </a:r>
            <a:endParaRPr lang="en-GB" sz="6600" dirty="0">
              <a:latin typeface="Comic Sans MS" panose="030F0702030302020204" pitchFamily="66" charset="0"/>
            </a:endParaRPr>
          </a:p>
        </p:txBody>
      </p:sp>
      <p:sp>
        <p:nvSpPr>
          <p:cNvPr id="7" name="TextBox 6"/>
          <p:cNvSpPr txBox="1"/>
          <p:nvPr/>
        </p:nvSpPr>
        <p:spPr>
          <a:xfrm>
            <a:off x="2915816" y="4437112"/>
            <a:ext cx="2916324" cy="2123658"/>
          </a:xfrm>
          <a:prstGeom prst="rect">
            <a:avLst/>
          </a:prstGeom>
          <a:noFill/>
        </p:spPr>
        <p:txBody>
          <a:bodyPr wrap="square" rtlCol="0">
            <a:spAutoFit/>
          </a:bodyPr>
          <a:lstStyle/>
          <a:p>
            <a:r>
              <a:rPr lang="en-GB" sz="6600" dirty="0">
                <a:latin typeface="Comic Sans MS" panose="030F0702030302020204" pitchFamily="66" charset="0"/>
              </a:rPr>
              <a:t>l</a:t>
            </a:r>
            <a:r>
              <a:rPr lang="en-GB" sz="6600" u="sng" dirty="0">
                <a:solidFill>
                  <a:srgbClr val="00B050"/>
                </a:solidFill>
                <a:latin typeface="Comic Sans MS" panose="030F0702030302020204" pitchFamily="66" charset="0"/>
              </a:rPr>
              <a:t>igh</a:t>
            </a:r>
            <a:r>
              <a:rPr lang="en-GB" sz="6600" dirty="0">
                <a:latin typeface="Comic Sans MS" panose="030F0702030302020204" pitchFamily="66" charset="0"/>
              </a:rPr>
              <a:t>t</a:t>
            </a:r>
          </a:p>
          <a:p>
            <a:endParaRPr lang="en-GB" sz="6600" dirty="0">
              <a:latin typeface="Comic Sans MS" panose="030F0702030302020204" pitchFamily="66" charset="0"/>
            </a:endParaRPr>
          </a:p>
        </p:txBody>
      </p:sp>
      <p:sp>
        <p:nvSpPr>
          <p:cNvPr id="8" name="TextBox 7"/>
          <p:cNvSpPr txBox="1"/>
          <p:nvPr/>
        </p:nvSpPr>
        <p:spPr>
          <a:xfrm>
            <a:off x="3509615" y="1000967"/>
            <a:ext cx="2916324" cy="1107996"/>
          </a:xfrm>
          <a:prstGeom prst="rect">
            <a:avLst/>
          </a:prstGeom>
          <a:noFill/>
        </p:spPr>
        <p:txBody>
          <a:bodyPr wrap="square" lIns="91440" tIns="45720" rIns="91440" bIns="45720" rtlCol="0" anchor="t">
            <a:spAutoFit/>
          </a:bodyPr>
          <a:lstStyle/>
          <a:p>
            <a:r>
              <a:rPr lang="en-GB" sz="6600" dirty="0">
                <a:latin typeface="Comic Sans MS"/>
              </a:rPr>
              <a:t>c</a:t>
            </a:r>
            <a:r>
              <a:rPr lang="en-GB" sz="6600" dirty="0">
                <a:solidFill>
                  <a:srgbClr val="00B050"/>
                </a:solidFill>
                <a:latin typeface="Comic Sans MS"/>
              </a:rPr>
              <a:t>a</a:t>
            </a:r>
            <a:r>
              <a:rPr lang="en-GB" sz="6600" dirty="0">
                <a:latin typeface="Comic Sans MS"/>
              </a:rPr>
              <a:t>t</a:t>
            </a:r>
          </a:p>
        </p:txBody>
      </p:sp>
    </p:spTree>
    <p:extLst>
      <p:ext uri="{BB962C8B-B14F-4D97-AF65-F5344CB8AC3E}">
        <p14:creationId xmlns:p14="http://schemas.microsoft.com/office/powerpoint/2010/main" val="94780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31BCF68-5E62-4EAC-9FD9-FF1744F98E85}"/>
              </a:ext>
            </a:extLst>
          </p:cNvPr>
          <p:cNvSpPr>
            <a:spLocks noGrp="1"/>
          </p:cNvSpPr>
          <p:nvPr>
            <p:ph type="title"/>
          </p:nvPr>
        </p:nvSpPr>
        <p:spPr>
          <a:xfrm>
            <a:off x="465165" y="260648"/>
            <a:ext cx="8229600" cy="1143000"/>
          </a:xfrm>
        </p:spPr>
        <p:txBody>
          <a:bodyPr vert="horz" lIns="0" tIns="45720" rIns="0" bIns="0" anchor="b">
            <a:normAutofit/>
          </a:bodyPr>
          <a:lstStyle/>
          <a:p>
            <a:pPr algn="ctr"/>
            <a:r>
              <a:rPr lang="en-GB" dirty="0">
                <a:ln>
                  <a:solidFill>
                    <a:schemeClr val="accent1">
                      <a:lumMod val="50000"/>
                    </a:schemeClr>
                  </a:solidFill>
                </a:ln>
                <a:latin typeface="Comic Sans MS"/>
              </a:rPr>
              <a:t>Segmenting </a:t>
            </a:r>
          </a:p>
        </p:txBody>
      </p:sp>
      <p:sp>
        <p:nvSpPr>
          <p:cNvPr id="8" name="TextBox 7">
            <a:extLst>
              <a:ext uri="{FF2B5EF4-FFF2-40B4-BE49-F238E27FC236}">
                <a16:creationId xmlns:a16="http://schemas.microsoft.com/office/drawing/2014/main" id="{13D15C01-BF97-4B38-803A-9E48D5016907}"/>
              </a:ext>
            </a:extLst>
          </p:cNvPr>
          <p:cNvSpPr txBox="1"/>
          <p:nvPr/>
        </p:nvSpPr>
        <p:spPr>
          <a:xfrm>
            <a:off x="484885" y="1827123"/>
            <a:ext cx="7488832" cy="2554545"/>
          </a:xfrm>
          <a:prstGeom prst="rect">
            <a:avLst/>
          </a:prstGeom>
          <a:noFill/>
        </p:spPr>
        <p:txBody>
          <a:bodyPr wrap="square" lIns="91440" tIns="45720" rIns="91440" bIns="45720" rtlCol="0" anchor="t">
            <a:spAutoFit/>
          </a:bodyPr>
          <a:lstStyle/>
          <a:p>
            <a:r>
              <a:rPr lang="en-GB" sz="2000" b="1" dirty="0">
                <a:solidFill>
                  <a:srgbClr val="7030A0"/>
                </a:solidFill>
                <a:latin typeface="Comic Sans MS" panose="030F0702030302020204" pitchFamily="66" charset="0"/>
              </a:rPr>
              <a:t>Segmenting to spell</a:t>
            </a:r>
          </a:p>
          <a:p>
            <a:endParaRPr lang="en-GB" sz="2000" b="1" dirty="0">
              <a:solidFill>
                <a:srgbClr val="7030A0"/>
              </a:solidFill>
              <a:latin typeface="Comic Sans MS" panose="030F0702030302020204" pitchFamily="66" charset="0"/>
            </a:endParaRPr>
          </a:p>
          <a:p>
            <a:pPr marL="342900" indent="-342900">
              <a:buFont typeface="Arial"/>
              <a:buChar char="•"/>
            </a:pPr>
            <a:r>
              <a:rPr lang="en-GB" sz="2000" dirty="0">
                <a:latin typeface="Comic Sans MS"/>
              </a:rPr>
              <a:t>Splitting the word up into individual sounds so we can </a:t>
            </a:r>
            <a:r>
              <a:rPr lang="en-GB" sz="2000">
                <a:latin typeface="Comic Sans MS"/>
              </a:rPr>
              <a:t>write it.</a:t>
            </a:r>
            <a:endParaRPr lang="en-GB" sz="2000">
              <a:latin typeface="Comic Sans MS" panose="030F0702030302020204" pitchFamily="66" charset="0"/>
            </a:endParaRPr>
          </a:p>
          <a:p>
            <a:pPr marL="342900" indent="-342900">
              <a:buFont typeface="Arial"/>
              <a:buChar char="•"/>
            </a:pPr>
            <a:r>
              <a:rPr lang="en-GB" sz="2000" dirty="0">
                <a:latin typeface="Comic Sans MS"/>
              </a:rPr>
              <a:t>Phoneme fingers</a:t>
            </a:r>
            <a:endParaRPr lang="en-GB" sz="2000" dirty="0">
              <a:latin typeface="Comic Sans MS" panose="030F0702030302020204" pitchFamily="66" charset="0"/>
            </a:endParaRPr>
          </a:p>
          <a:p>
            <a:pPr marL="342900" indent="-342900">
              <a:buFont typeface="Arial" panose="05000000000000000000" pitchFamily="2" charset="2"/>
              <a:buChar char="•"/>
            </a:pPr>
            <a:endParaRPr lang="en-GB" sz="2000" dirty="0">
              <a:latin typeface="Comic Sans MS" panose="030F0702030302020204" pitchFamily="66" charset="0"/>
            </a:endParaRPr>
          </a:p>
          <a:p>
            <a:pPr marL="342900" indent="-342900">
              <a:buFont typeface="Arial" panose="05000000000000000000" pitchFamily="2" charset="2"/>
              <a:buChar char="•"/>
            </a:pPr>
            <a:endParaRPr lang="en-GB" sz="2000" dirty="0">
              <a:latin typeface="Comic Sans MS" panose="030F0702030302020204" pitchFamily="66" charset="0"/>
            </a:endParaRPr>
          </a:p>
          <a:p>
            <a:endParaRPr lang="en-GB" sz="2000" dirty="0">
              <a:latin typeface="Comic Sans MS" panose="030F0702030302020204" pitchFamily="66" charset="0"/>
            </a:endParaRPr>
          </a:p>
        </p:txBody>
      </p:sp>
    </p:spTree>
    <p:extLst>
      <p:ext uri="{BB962C8B-B14F-4D97-AF65-F5344CB8AC3E}">
        <p14:creationId xmlns:p14="http://schemas.microsoft.com/office/powerpoint/2010/main" val="43070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5165" y="332656"/>
            <a:ext cx="8229600" cy="1143000"/>
          </a:xfrm>
        </p:spPr>
        <p:txBody>
          <a:bodyPr vert="horz" lIns="0" tIns="45720" rIns="0" bIns="0" anchor="b">
            <a:normAutofit/>
          </a:bodyPr>
          <a:lstStyle/>
          <a:p>
            <a:pPr algn="ctr"/>
            <a:r>
              <a:rPr lang="en-GB" dirty="0">
                <a:ln>
                  <a:solidFill>
                    <a:schemeClr val="accent1">
                      <a:lumMod val="50000"/>
                    </a:schemeClr>
                  </a:solidFill>
                </a:ln>
                <a:latin typeface="Comic Sans MS"/>
              </a:rPr>
              <a:t>Common Exception Words</a:t>
            </a:r>
          </a:p>
        </p:txBody>
      </p:sp>
      <p:sp>
        <p:nvSpPr>
          <p:cNvPr id="5" name="TextBox 4"/>
          <p:cNvSpPr txBox="1"/>
          <p:nvPr/>
        </p:nvSpPr>
        <p:spPr>
          <a:xfrm>
            <a:off x="827584" y="1844824"/>
            <a:ext cx="6861151" cy="2308324"/>
          </a:xfrm>
          <a:prstGeom prst="rect">
            <a:avLst/>
          </a:prstGeom>
          <a:noFill/>
        </p:spPr>
        <p:txBody>
          <a:bodyPr wrap="square" lIns="91440" tIns="45720" rIns="91440" bIns="45720" rtlCol="0" anchor="t">
            <a:spAutoFit/>
          </a:bodyPr>
          <a:lstStyle/>
          <a:p>
            <a:r>
              <a:rPr lang="en-GB" sz="2400" dirty="0">
                <a:latin typeface="Comic Sans MS"/>
              </a:rPr>
              <a:t>Words that cannot be sounded out (tricky words)</a:t>
            </a:r>
            <a:endParaRPr lang="en-US" dirty="0"/>
          </a:p>
          <a:p>
            <a:r>
              <a:rPr lang="en-GB" sz="2400" dirty="0">
                <a:ea typeface="+mn-lt"/>
                <a:cs typeface="+mn-lt"/>
                <a:hlinkClick r:id="rId2"/>
              </a:rPr>
              <a:t>https://www.youtube.com/watch?v=TvMyssfAUx0</a:t>
            </a:r>
            <a:endParaRPr lang="en-GB" sz="2400" dirty="0">
              <a:latin typeface="Comic Sans MS" panose="030F0702030302020204" pitchFamily="66" charset="0"/>
            </a:endParaRPr>
          </a:p>
          <a:p>
            <a:endParaRPr lang="en-GB" sz="2400" dirty="0">
              <a:latin typeface="Constantia"/>
            </a:endParaRPr>
          </a:p>
          <a:p>
            <a:endParaRPr lang="en-GB" sz="2400" dirty="0">
              <a:latin typeface="Comic Sans MS" panose="030F0702030302020204" pitchFamily="66" charset="0"/>
            </a:endParaRPr>
          </a:p>
          <a:p>
            <a:endParaRPr lang="en-GB" sz="2400" dirty="0">
              <a:latin typeface="Comic Sans MS" panose="030F0702030302020204" pitchFamily="66" charset="0"/>
            </a:endParaRPr>
          </a:p>
        </p:txBody>
      </p:sp>
      <p:sp>
        <p:nvSpPr>
          <p:cNvPr id="6" name="TextBox 5"/>
          <p:cNvSpPr txBox="1"/>
          <p:nvPr/>
        </p:nvSpPr>
        <p:spPr>
          <a:xfrm>
            <a:off x="971600" y="3155647"/>
            <a:ext cx="2916324" cy="1107996"/>
          </a:xfrm>
          <a:prstGeom prst="rect">
            <a:avLst/>
          </a:prstGeom>
          <a:noFill/>
        </p:spPr>
        <p:txBody>
          <a:bodyPr wrap="square" rtlCol="0">
            <a:spAutoFit/>
          </a:bodyPr>
          <a:lstStyle/>
          <a:p>
            <a:r>
              <a:rPr lang="en-GB" sz="6600" dirty="0">
                <a:solidFill>
                  <a:srgbClr val="C00000"/>
                </a:solidFill>
                <a:latin typeface="Comic Sans MS" panose="030F0702030302020204" pitchFamily="66" charset="0"/>
              </a:rPr>
              <a:t>the</a:t>
            </a:r>
          </a:p>
        </p:txBody>
      </p:sp>
      <p:sp>
        <p:nvSpPr>
          <p:cNvPr id="7" name="TextBox 6"/>
          <p:cNvSpPr txBox="1"/>
          <p:nvPr/>
        </p:nvSpPr>
        <p:spPr>
          <a:xfrm>
            <a:off x="4986046" y="3068960"/>
            <a:ext cx="2916324" cy="1107996"/>
          </a:xfrm>
          <a:prstGeom prst="rect">
            <a:avLst/>
          </a:prstGeom>
          <a:noFill/>
        </p:spPr>
        <p:txBody>
          <a:bodyPr wrap="square" rtlCol="0">
            <a:spAutoFit/>
          </a:bodyPr>
          <a:lstStyle/>
          <a:p>
            <a:r>
              <a:rPr lang="en-GB" sz="6600" dirty="0">
                <a:solidFill>
                  <a:srgbClr val="C00000"/>
                </a:solidFill>
                <a:latin typeface="Comic Sans MS" panose="030F0702030302020204" pitchFamily="66" charset="0"/>
              </a:rPr>
              <a:t>I     to</a:t>
            </a:r>
          </a:p>
        </p:txBody>
      </p:sp>
      <p:sp>
        <p:nvSpPr>
          <p:cNvPr id="8" name="TextBox 7"/>
          <p:cNvSpPr txBox="1"/>
          <p:nvPr/>
        </p:nvSpPr>
        <p:spPr>
          <a:xfrm>
            <a:off x="2987824" y="4438399"/>
            <a:ext cx="2916324" cy="1107996"/>
          </a:xfrm>
          <a:prstGeom prst="rect">
            <a:avLst/>
          </a:prstGeom>
          <a:noFill/>
        </p:spPr>
        <p:txBody>
          <a:bodyPr wrap="square" rtlCol="0">
            <a:spAutoFit/>
          </a:bodyPr>
          <a:lstStyle/>
          <a:p>
            <a:r>
              <a:rPr lang="en-GB" sz="6600" dirty="0">
                <a:solidFill>
                  <a:srgbClr val="C00000"/>
                </a:solidFill>
                <a:latin typeface="Comic Sans MS" panose="030F0702030302020204" pitchFamily="66" charset="0"/>
              </a:rPr>
              <a:t>no</a:t>
            </a:r>
          </a:p>
        </p:txBody>
      </p:sp>
      <p:sp>
        <p:nvSpPr>
          <p:cNvPr id="9" name="TextBox 8"/>
          <p:cNvSpPr txBox="1"/>
          <p:nvPr/>
        </p:nvSpPr>
        <p:spPr>
          <a:xfrm>
            <a:off x="6444208" y="4296753"/>
            <a:ext cx="1584176" cy="1107996"/>
          </a:xfrm>
          <a:prstGeom prst="rect">
            <a:avLst/>
          </a:prstGeom>
          <a:noFill/>
        </p:spPr>
        <p:txBody>
          <a:bodyPr wrap="square" rtlCol="0">
            <a:spAutoFit/>
          </a:bodyPr>
          <a:lstStyle/>
          <a:p>
            <a:r>
              <a:rPr lang="en-GB" sz="6600" dirty="0">
                <a:solidFill>
                  <a:srgbClr val="C00000"/>
                </a:solidFill>
                <a:latin typeface="Comic Sans MS" panose="030F0702030302020204" pitchFamily="66" charset="0"/>
              </a:rPr>
              <a:t>go</a:t>
            </a:r>
          </a:p>
        </p:txBody>
      </p:sp>
    </p:spTree>
    <p:extLst>
      <p:ext uri="{BB962C8B-B14F-4D97-AF65-F5344CB8AC3E}">
        <p14:creationId xmlns:p14="http://schemas.microsoft.com/office/powerpoint/2010/main" val="3810668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308" y="1716812"/>
            <a:ext cx="4464496" cy="2930624"/>
          </a:xfrm>
        </p:spPr>
        <p:txBody>
          <a:bodyPr vert="horz" lIns="91440" tIns="45720" rIns="91440" bIns="45720" anchor="t">
            <a:normAutofit/>
          </a:bodyPr>
          <a:lstStyle/>
          <a:p>
            <a:pPr>
              <a:lnSpc>
                <a:spcPct val="150000"/>
              </a:lnSpc>
              <a:buClrTx/>
              <a:buFont typeface="Wingdings" panose="05000000000000000000" pitchFamily="2" charset="2"/>
              <a:buChar char="v"/>
            </a:pPr>
            <a:r>
              <a:rPr lang="en-GB" dirty="0">
                <a:latin typeface="Comic Sans MS"/>
              </a:rPr>
              <a:t>Songs and rhymes. </a:t>
            </a:r>
          </a:p>
          <a:p>
            <a:pPr>
              <a:lnSpc>
                <a:spcPct val="150000"/>
              </a:lnSpc>
              <a:buClrTx/>
              <a:buFont typeface="Wingdings" panose="05000000000000000000" pitchFamily="2" charset="2"/>
              <a:buChar char="v"/>
            </a:pPr>
            <a:r>
              <a:rPr lang="en-GB" dirty="0">
                <a:latin typeface="Comic Sans MS"/>
              </a:rPr>
              <a:t>Games. </a:t>
            </a:r>
          </a:p>
          <a:p>
            <a:pPr>
              <a:lnSpc>
                <a:spcPct val="150000"/>
              </a:lnSpc>
              <a:buClrTx/>
              <a:buFont typeface="Wingdings" panose="05000000000000000000" pitchFamily="2" charset="2"/>
              <a:buChar char="v"/>
            </a:pPr>
            <a:r>
              <a:rPr lang="en-GB" dirty="0">
                <a:latin typeface="Comic Sans MS"/>
              </a:rPr>
              <a:t>Writing on our heads.</a:t>
            </a:r>
            <a:endParaRPr lang="en-GB" dirty="0">
              <a:latin typeface="Constantia"/>
            </a:endParaRPr>
          </a:p>
          <a:p>
            <a:pPr>
              <a:lnSpc>
                <a:spcPct val="150000"/>
              </a:lnSpc>
              <a:buClrTx/>
              <a:buFont typeface="Wingdings" panose="05000000000000000000" pitchFamily="2" charset="2"/>
              <a:buChar char="v"/>
            </a:pPr>
            <a:r>
              <a:rPr lang="en-GB" dirty="0">
                <a:latin typeface="Comic Sans MS"/>
              </a:rPr>
              <a:t>Squawk the puppet.</a:t>
            </a:r>
            <a:endParaRPr lang="en-GB" dirty="0"/>
          </a:p>
        </p:txBody>
      </p:sp>
      <p:sp>
        <p:nvSpPr>
          <p:cNvPr id="4" name="Title 1"/>
          <p:cNvSpPr>
            <a:spLocks noGrp="1"/>
          </p:cNvSpPr>
          <p:nvPr>
            <p:ph type="title"/>
          </p:nvPr>
        </p:nvSpPr>
        <p:spPr>
          <a:xfrm>
            <a:off x="465165" y="332656"/>
            <a:ext cx="8229600" cy="1173480"/>
          </a:xfrm>
        </p:spPr>
        <p:txBody>
          <a:bodyPr vert="horz" lIns="0" tIns="45720" rIns="0" bIns="0" anchor="b">
            <a:normAutofit/>
          </a:bodyPr>
          <a:lstStyle/>
          <a:p>
            <a:pPr algn="ctr"/>
            <a:r>
              <a:rPr lang="en-GB" dirty="0">
                <a:ln>
                  <a:solidFill>
                    <a:schemeClr val="accent1">
                      <a:lumMod val="50000"/>
                    </a:schemeClr>
                  </a:solidFill>
                </a:ln>
                <a:latin typeface="Comic Sans MS"/>
              </a:rPr>
              <a:t>Making it fun!</a:t>
            </a:r>
            <a:endParaRPr lang="en-GB" dirty="0">
              <a:ln>
                <a:solidFill>
                  <a:schemeClr val="accent1">
                    <a:lumMod val="50000"/>
                  </a:schemeClr>
                </a:solidFill>
              </a:ln>
              <a:latin typeface="Comic Sans MS" panose="030F0702030302020204" pitchFamily="66" charset="0"/>
            </a:endParaRPr>
          </a:p>
        </p:txBody>
      </p:sp>
      <p:sp>
        <p:nvSpPr>
          <p:cNvPr id="5" name="TextBox 4"/>
          <p:cNvSpPr txBox="1"/>
          <p:nvPr/>
        </p:nvSpPr>
        <p:spPr>
          <a:xfrm>
            <a:off x="1131600" y="5490200"/>
            <a:ext cx="3096344" cy="1200329"/>
          </a:xfrm>
          <a:prstGeom prst="rect">
            <a:avLst/>
          </a:prstGeom>
          <a:noFill/>
        </p:spPr>
        <p:txBody>
          <a:bodyPr wrap="square" rtlCol="0">
            <a:spAutoFit/>
          </a:bodyPr>
          <a:lstStyle/>
          <a:p>
            <a:r>
              <a:rPr lang="en-GB" sz="2400" dirty="0">
                <a:solidFill>
                  <a:srgbClr val="7030A0"/>
                </a:solidFill>
                <a:latin typeface="Comic Sans MS" panose="030F0702030302020204" pitchFamily="66" charset="0"/>
              </a:rPr>
              <a:t>Go on a sound hunt in the garden or around the house. </a:t>
            </a:r>
          </a:p>
        </p:txBody>
      </p:sp>
      <p:sp>
        <p:nvSpPr>
          <p:cNvPr id="6" name="TextBox 5"/>
          <p:cNvSpPr txBox="1"/>
          <p:nvPr/>
        </p:nvSpPr>
        <p:spPr>
          <a:xfrm>
            <a:off x="5940152" y="2915675"/>
            <a:ext cx="3096344" cy="1200329"/>
          </a:xfrm>
          <a:prstGeom prst="rect">
            <a:avLst/>
          </a:prstGeom>
          <a:noFill/>
        </p:spPr>
        <p:txBody>
          <a:bodyPr wrap="square" rtlCol="0">
            <a:spAutoFit/>
          </a:bodyPr>
          <a:lstStyle/>
          <a:p>
            <a:r>
              <a:rPr lang="en-GB" sz="2400" dirty="0">
                <a:solidFill>
                  <a:srgbClr val="7030A0"/>
                </a:solidFill>
                <a:latin typeface="Comic Sans MS" panose="030F0702030302020204" pitchFamily="66" charset="0"/>
              </a:rPr>
              <a:t>Go on a treasure hunt, reading clues along the way. </a:t>
            </a:r>
          </a:p>
        </p:txBody>
      </p:sp>
      <p:pic>
        <p:nvPicPr>
          <p:cNvPr id="5124" name="Picture 4" descr="a shoe box turned into a pirate treasure chest! what an awesome idea!: "/>
          <p:cNvPicPr>
            <a:picLocks noChangeAspect="1" noChangeArrowheads="1"/>
          </p:cNvPicPr>
          <p:nvPr/>
        </p:nvPicPr>
        <p:blipFill rotWithShape="1">
          <a:blip r:embed="rId2">
            <a:extLst>
              <a:ext uri="{28A0092B-C50C-407E-A947-70E740481C1C}">
                <a14:useLocalDpi xmlns:a14="http://schemas.microsoft.com/office/drawing/2010/main" val="0"/>
              </a:ext>
            </a:extLst>
          </a:blip>
          <a:srcRect b="17689"/>
          <a:stretch/>
        </p:blipFill>
        <p:spPr bwMode="auto">
          <a:xfrm>
            <a:off x="6786952" y="1236360"/>
            <a:ext cx="1905000" cy="156802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hildasjcr.org.uk/wp-content/uploads/2015/07/Footbal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1584" y="5373216"/>
            <a:ext cx="1371252" cy="131640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72836" y="4547736"/>
            <a:ext cx="2630975" cy="2308324"/>
          </a:xfrm>
          <a:prstGeom prst="rect">
            <a:avLst/>
          </a:prstGeom>
          <a:noFill/>
        </p:spPr>
        <p:txBody>
          <a:bodyPr wrap="square" rtlCol="0">
            <a:spAutoFit/>
          </a:bodyPr>
          <a:lstStyle/>
          <a:p>
            <a:r>
              <a:rPr lang="en-GB" sz="2400" dirty="0">
                <a:solidFill>
                  <a:srgbClr val="7030A0"/>
                </a:solidFill>
                <a:latin typeface="Comic Sans MS" panose="030F0702030302020204" pitchFamily="66" charset="0"/>
              </a:rPr>
              <a:t>Target practise: Hit the grapheme or word with the football or with a spray/fly swat!</a:t>
            </a:r>
          </a:p>
        </p:txBody>
      </p:sp>
      <p:pic>
        <p:nvPicPr>
          <p:cNvPr id="2" name="Picture 1" descr="A stuffed toy bird with a yellow beak&#10;&#10;Description automatically generated">
            <a:extLst>
              <a:ext uri="{FF2B5EF4-FFF2-40B4-BE49-F238E27FC236}">
                <a16:creationId xmlns:a16="http://schemas.microsoft.com/office/drawing/2014/main" id="{4E0A82CF-B54C-58D6-CEB2-F4EF3088C752}"/>
              </a:ext>
            </a:extLst>
          </p:cNvPr>
          <p:cNvPicPr>
            <a:picLocks noChangeAspect="1"/>
          </p:cNvPicPr>
          <p:nvPr/>
        </p:nvPicPr>
        <p:blipFill>
          <a:blip r:embed="rId4"/>
          <a:stretch>
            <a:fillRect/>
          </a:stretch>
        </p:blipFill>
        <p:spPr>
          <a:xfrm>
            <a:off x="4229100" y="2346960"/>
            <a:ext cx="1645920" cy="2301240"/>
          </a:xfrm>
          <a:prstGeom prst="rect">
            <a:avLst/>
          </a:prstGeom>
        </p:spPr>
      </p:pic>
    </p:spTree>
    <p:extLst>
      <p:ext uri="{BB962C8B-B14F-4D97-AF65-F5344CB8AC3E}">
        <p14:creationId xmlns:p14="http://schemas.microsoft.com/office/powerpoint/2010/main" val="1521804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3C4B71-35F0-40D3-A1AF-DD0A9A486878}"/>
              </a:ext>
            </a:extLst>
          </p:cNvPr>
          <p:cNvSpPr>
            <a:spLocks noGrp="1"/>
          </p:cNvSpPr>
          <p:nvPr>
            <p:ph type="title"/>
          </p:nvPr>
        </p:nvSpPr>
        <p:spPr>
          <a:xfrm>
            <a:off x="465165" y="573427"/>
            <a:ext cx="8229600" cy="854968"/>
          </a:xfrm>
        </p:spPr>
        <p:txBody>
          <a:bodyPr>
            <a:normAutofit/>
          </a:bodyPr>
          <a:lstStyle/>
          <a:p>
            <a:pPr algn="ctr"/>
            <a:r>
              <a:rPr lang="en-GB" sz="4400" dirty="0">
                <a:ln>
                  <a:solidFill>
                    <a:schemeClr val="accent1">
                      <a:lumMod val="50000"/>
                    </a:schemeClr>
                  </a:solidFill>
                </a:ln>
                <a:latin typeface="Comic Sans MS" panose="030F0702030302020204" pitchFamily="66" charset="0"/>
              </a:rPr>
              <a:t>Book bags</a:t>
            </a:r>
          </a:p>
        </p:txBody>
      </p:sp>
      <p:sp>
        <p:nvSpPr>
          <p:cNvPr id="5" name="TextBox 4">
            <a:extLst>
              <a:ext uri="{FF2B5EF4-FFF2-40B4-BE49-F238E27FC236}">
                <a16:creationId xmlns:a16="http://schemas.microsoft.com/office/drawing/2014/main" id="{28F9F941-FF94-4D55-91B2-3391FB86FF9E}"/>
              </a:ext>
            </a:extLst>
          </p:cNvPr>
          <p:cNvSpPr txBox="1"/>
          <p:nvPr/>
        </p:nvSpPr>
        <p:spPr>
          <a:xfrm>
            <a:off x="635127" y="1589508"/>
            <a:ext cx="7632848" cy="5632311"/>
          </a:xfrm>
          <a:prstGeom prst="rect">
            <a:avLst/>
          </a:prstGeom>
          <a:noFill/>
        </p:spPr>
        <p:txBody>
          <a:bodyPr wrap="square" lIns="91440" tIns="45720" rIns="91440" bIns="45720" rtlCol="0" anchor="t">
            <a:spAutoFit/>
          </a:bodyPr>
          <a:lstStyle/>
          <a:p>
            <a:pPr marL="342900" indent="-342900">
              <a:buFont typeface="Arial"/>
              <a:buChar char="•"/>
            </a:pPr>
            <a:r>
              <a:rPr lang="en-GB" sz="2400" dirty="0">
                <a:latin typeface="Comic Sans MS"/>
              </a:rPr>
              <a:t> We will send home the sounds we have learnt in a clear pencil case each week. You can use these  for word building.</a:t>
            </a:r>
            <a:endParaRPr lang="en-US" dirty="0"/>
          </a:p>
          <a:p>
            <a:pPr marL="342900" indent="-342900">
              <a:buFont typeface="Arial"/>
              <a:buChar char="•"/>
            </a:pPr>
            <a:endParaRPr lang="en-GB" sz="2400" dirty="0">
              <a:latin typeface="Comic Sans MS"/>
            </a:endParaRPr>
          </a:p>
          <a:p>
            <a:pPr marL="285750" indent="-285750">
              <a:buFont typeface="Arial" panose="05000000000000000000" pitchFamily="2" charset="2"/>
              <a:buChar char="•"/>
            </a:pPr>
            <a:r>
              <a:rPr lang="en-GB" sz="2400" dirty="0">
                <a:latin typeface="Comic Sans MS"/>
              </a:rPr>
              <a:t>As and when your child is ready we will send decodable books for your child to read at home.</a:t>
            </a:r>
          </a:p>
          <a:p>
            <a:pPr marL="285750" indent="-285750">
              <a:buFont typeface="Arial" panose="05000000000000000000" pitchFamily="2" charset="2"/>
              <a:buChar char="•"/>
            </a:pPr>
            <a:endParaRPr lang="en-GB" sz="2400" dirty="0">
              <a:latin typeface="Comic Sans MS"/>
            </a:endParaRPr>
          </a:p>
          <a:p>
            <a:pPr marL="285750" indent="-285750">
              <a:buFont typeface="Arial" panose="05000000000000000000" pitchFamily="2" charset="2"/>
              <a:buChar char="•"/>
            </a:pPr>
            <a:r>
              <a:rPr lang="en-GB" sz="2400" dirty="0">
                <a:latin typeface="Comic Sans MS"/>
              </a:rPr>
              <a:t>One book at a time for you to read and reread with your child, so they become confident reading it. The focus is confidence and fluency rather than rushing and reading lots of books. </a:t>
            </a:r>
          </a:p>
          <a:p>
            <a:pPr marL="285750" indent="-285750">
              <a:buFont typeface="Arial" panose="05000000000000000000" pitchFamily="2" charset="2"/>
              <a:buChar char="•"/>
            </a:pPr>
            <a:endParaRPr lang="en-GB" sz="2400" dirty="0">
              <a:latin typeface="Comic Sans MS"/>
            </a:endParaRPr>
          </a:p>
          <a:p>
            <a:endParaRPr lang="en-GB" sz="2400" dirty="0">
              <a:latin typeface="Comic Sans MS"/>
            </a:endParaRPr>
          </a:p>
          <a:p>
            <a:endParaRPr lang="en-GB" sz="2400" dirty="0">
              <a:latin typeface="Comic Sans MS" panose="030F0702030302020204" pitchFamily="66" charset="0"/>
            </a:endParaRPr>
          </a:p>
          <a:p>
            <a:pPr marL="285750" indent="-285750">
              <a:buFont typeface="Arial" panose="05000000000000000000" pitchFamily="2" charset="2"/>
              <a:buChar char="•"/>
            </a:pPr>
            <a:endParaRPr lang="en-GB" sz="2400" dirty="0">
              <a:latin typeface="Comic Sans MS" panose="030F0702030302020204" pitchFamily="66" charset="0"/>
            </a:endParaRPr>
          </a:p>
        </p:txBody>
      </p:sp>
    </p:spTree>
    <p:extLst>
      <p:ext uri="{BB962C8B-B14F-4D97-AF65-F5344CB8AC3E}">
        <p14:creationId xmlns:p14="http://schemas.microsoft.com/office/powerpoint/2010/main" val="2789428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22C269-E1C9-F47E-59B7-B47B7DDCDB4F}"/>
              </a:ext>
            </a:extLst>
          </p:cNvPr>
          <p:cNvSpPr txBox="1"/>
          <p:nvPr/>
        </p:nvSpPr>
        <p:spPr>
          <a:xfrm>
            <a:off x="431277" y="2846895"/>
            <a:ext cx="8316797"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latin typeface="Comic Sans MS"/>
                <a:cs typeface="Segoe UI"/>
              </a:rPr>
              <a:t>​</a:t>
            </a:r>
          </a:p>
          <a:p>
            <a:pPr marL="285750" indent="-285750">
              <a:buFont typeface="Arial,Sans-Serif"/>
              <a:buChar char="•"/>
            </a:pPr>
            <a:r>
              <a:rPr lang="en-GB" sz="2400" dirty="0">
                <a:latin typeface="Comic Sans MS"/>
                <a:cs typeface="Arial"/>
              </a:rPr>
              <a:t>Your child will have their own reading record for you and us to write in.​</a:t>
            </a:r>
          </a:p>
          <a:p>
            <a:pPr marL="285750" indent="-285750">
              <a:buFont typeface="Arial,Sans-Serif"/>
              <a:buChar char="•"/>
            </a:pPr>
            <a:endParaRPr lang="en-GB" sz="2400" dirty="0">
              <a:latin typeface="Comic Sans MS"/>
              <a:cs typeface="Arial"/>
            </a:endParaRPr>
          </a:p>
          <a:p>
            <a:pPr marL="285750" indent="-285750">
              <a:buFont typeface="Arial,Sans-Serif"/>
              <a:buChar char="•"/>
            </a:pPr>
            <a:r>
              <a:rPr lang="en-GB" sz="2400" dirty="0">
                <a:latin typeface="Comic Sans MS"/>
                <a:cs typeface="Arial"/>
              </a:rPr>
              <a:t>Your child will have a reading day which is when we will hear them read at school but please bring reading books each day.</a:t>
            </a:r>
          </a:p>
          <a:p>
            <a:pPr marL="285750" indent="-285750">
              <a:buFont typeface="Arial,Sans-Serif"/>
              <a:buChar char="•"/>
            </a:pPr>
            <a:endParaRPr lang="en-GB" sz="2400" dirty="0">
              <a:latin typeface="Comic Sans MS"/>
              <a:cs typeface="Arial"/>
            </a:endParaRPr>
          </a:p>
          <a:p>
            <a:pPr marL="285750" indent="-285750">
              <a:buFont typeface="Arial,Sans-Serif"/>
              <a:buChar char="•"/>
            </a:pPr>
            <a:r>
              <a:rPr lang="en-GB" sz="2400" dirty="0">
                <a:latin typeface="Comic Sans MS"/>
                <a:cs typeface="Arial"/>
              </a:rPr>
              <a:t>Lots of reading activities will be taking place all week.</a:t>
            </a:r>
          </a:p>
          <a:p>
            <a:pPr marL="285750" indent="-285750">
              <a:buFont typeface="Arial,Sans-Serif"/>
              <a:buChar char="•"/>
            </a:pPr>
            <a:endParaRPr lang="en-GB" sz="2400" dirty="0">
              <a:latin typeface="Comic Sans MS"/>
              <a:cs typeface="Arial"/>
            </a:endParaRPr>
          </a:p>
        </p:txBody>
      </p:sp>
      <p:pic>
        <p:nvPicPr>
          <p:cNvPr id="3" name="Picture 2" descr="A red and white book on a wood surface&#10;&#10;Description automatically generated">
            <a:extLst>
              <a:ext uri="{FF2B5EF4-FFF2-40B4-BE49-F238E27FC236}">
                <a16:creationId xmlns:a16="http://schemas.microsoft.com/office/drawing/2014/main" id="{05EAAB34-CFD1-A4FC-967A-ABF2DA469BF8}"/>
              </a:ext>
            </a:extLst>
          </p:cNvPr>
          <p:cNvPicPr>
            <a:picLocks noChangeAspect="1"/>
          </p:cNvPicPr>
          <p:nvPr/>
        </p:nvPicPr>
        <p:blipFill>
          <a:blip r:embed="rId2"/>
          <a:stretch>
            <a:fillRect/>
          </a:stretch>
        </p:blipFill>
        <p:spPr>
          <a:xfrm>
            <a:off x="3157351" y="382964"/>
            <a:ext cx="3048000" cy="2286000"/>
          </a:xfrm>
          <a:prstGeom prst="rect">
            <a:avLst/>
          </a:prstGeom>
        </p:spPr>
      </p:pic>
    </p:spTree>
    <p:extLst>
      <p:ext uri="{BB962C8B-B14F-4D97-AF65-F5344CB8AC3E}">
        <p14:creationId xmlns:p14="http://schemas.microsoft.com/office/powerpoint/2010/main" val="1588783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FD3B-03A4-ED4F-844B-40A5F5BF0F48}"/>
              </a:ext>
            </a:extLst>
          </p:cNvPr>
          <p:cNvSpPr>
            <a:spLocks noGrp="1"/>
          </p:cNvSpPr>
          <p:nvPr>
            <p:ph type="title"/>
          </p:nvPr>
        </p:nvSpPr>
        <p:spPr/>
        <p:txBody>
          <a:bodyPr>
            <a:normAutofit fontScale="90000"/>
          </a:bodyPr>
          <a:lstStyle/>
          <a:p>
            <a:pPr algn="ctr"/>
            <a:r>
              <a:rPr lang="en-US" dirty="0">
                <a:latin typeface="Comic Sans MS" panose="030F0902030302020204" pitchFamily="66" charset="0"/>
              </a:rPr>
              <a:t>How can I help my child at home?</a:t>
            </a:r>
          </a:p>
        </p:txBody>
      </p:sp>
      <p:sp>
        <p:nvSpPr>
          <p:cNvPr id="3" name="Content Placeholder 2">
            <a:extLst>
              <a:ext uri="{FF2B5EF4-FFF2-40B4-BE49-F238E27FC236}">
                <a16:creationId xmlns:a16="http://schemas.microsoft.com/office/drawing/2014/main" id="{1B83B3A8-8900-D14C-927B-13EB5EBA0CCD}"/>
              </a:ext>
            </a:extLst>
          </p:cNvPr>
          <p:cNvSpPr>
            <a:spLocks noGrp="1"/>
          </p:cNvSpPr>
          <p:nvPr>
            <p:ph idx="1"/>
          </p:nvPr>
        </p:nvSpPr>
        <p:spPr/>
        <p:txBody>
          <a:bodyPr vert="horz" lIns="91440" tIns="45720" rIns="91440" bIns="45720" anchor="t">
            <a:normAutofit/>
          </a:bodyPr>
          <a:lstStyle/>
          <a:p>
            <a:r>
              <a:rPr lang="en-US" dirty="0"/>
              <a:t> Build 5/10 minutes into your routine to spend </a:t>
            </a:r>
            <a:r>
              <a:rPr lang="en-US" dirty="0" err="1"/>
              <a:t>practising</a:t>
            </a:r>
            <a:r>
              <a:rPr lang="en-US" dirty="0"/>
              <a:t> the sounds/common exception words.</a:t>
            </a:r>
          </a:p>
          <a:p>
            <a:r>
              <a:rPr lang="en-US" dirty="0"/>
              <a:t>Little and often works best!</a:t>
            </a:r>
          </a:p>
          <a:p>
            <a:pPr>
              <a:buFont typeface="Wingdings 2" pitchFamily="2" charset="2"/>
              <a:buChar char=""/>
            </a:pPr>
            <a:r>
              <a:rPr lang="en-US" dirty="0"/>
              <a:t>Read the school phonics reading book at least 2 times.</a:t>
            </a:r>
          </a:p>
          <a:p>
            <a:pPr>
              <a:buFont typeface="Wingdings 2" pitchFamily="2" charset="2"/>
              <a:buChar char=""/>
            </a:pPr>
            <a:r>
              <a:rPr lang="en-US" dirty="0"/>
              <a:t>Please write in the reading record. </a:t>
            </a:r>
          </a:p>
          <a:p>
            <a:pPr>
              <a:buFont typeface="Wingdings 2" pitchFamily="2" charset="2"/>
              <a:buChar char=""/>
            </a:pPr>
            <a:r>
              <a:rPr lang="en-US" dirty="0"/>
              <a:t>Continue to share a book at bedtime.</a:t>
            </a:r>
          </a:p>
          <a:p>
            <a:pPr>
              <a:buFont typeface="Wingdings 2" pitchFamily="2" charset="2"/>
              <a:buChar char=""/>
            </a:pPr>
            <a:endParaRPr lang="en-US" dirty="0">
              <a:solidFill>
                <a:srgbClr val="000000"/>
              </a:solidFill>
              <a:latin typeface="Constantia"/>
            </a:endParaRPr>
          </a:p>
          <a:p>
            <a:pPr>
              <a:buFont typeface="Wingdings 2" pitchFamily="2" charset="2"/>
              <a:buChar char=""/>
            </a:pPr>
            <a:endParaRPr lang="en-US" dirty="0">
              <a:solidFill>
                <a:srgbClr val="000000"/>
              </a:solidFill>
              <a:latin typeface="Constantia"/>
            </a:endParaRPr>
          </a:p>
          <a:p>
            <a:pPr>
              <a:buFont typeface="Wingdings 2" pitchFamily="2" charset="2"/>
              <a:buChar char=""/>
            </a:pPr>
            <a:endParaRPr lang="en-GB" dirty="0">
              <a:solidFill>
                <a:srgbClr val="FF0000"/>
              </a:solidFill>
              <a:latin typeface="Quicksand"/>
            </a:endParaRPr>
          </a:p>
        </p:txBody>
      </p:sp>
    </p:spTree>
    <p:extLst>
      <p:ext uri="{BB962C8B-B14F-4D97-AF65-F5344CB8AC3E}">
        <p14:creationId xmlns:p14="http://schemas.microsoft.com/office/powerpoint/2010/main" val="2316190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5165" y="332656"/>
            <a:ext cx="8229600" cy="1143000"/>
          </a:xfrm>
        </p:spPr>
        <p:txBody>
          <a:bodyPr/>
          <a:lstStyle/>
          <a:p>
            <a:pPr algn="ctr"/>
            <a:r>
              <a:rPr lang="en-GB" dirty="0">
                <a:ln>
                  <a:solidFill>
                    <a:schemeClr val="accent1">
                      <a:lumMod val="50000"/>
                    </a:schemeClr>
                  </a:solidFill>
                </a:ln>
                <a:latin typeface="Comic Sans MS" panose="030F0702030302020204" pitchFamily="66" charset="0"/>
              </a:rPr>
              <a:t>Fine motor skills</a:t>
            </a:r>
          </a:p>
        </p:txBody>
      </p:sp>
      <p:sp>
        <p:nvSpPr>
          <p:cNvPr id="5" name="TextBox 4"/>
          <p:cNvSpPr txBox="1"/>
          <p:nvPr/>
        </p:nvSpPr>
        <p:spPr>
          <a:xfrm>
            <a:off x="251520" y="1628800"/>
            <a:ext cx="8136904" cy="830997"/>
          </a:xfrm>
          <a:prstGeom prst="rect">
            <a:avLst/>
          </a:prstGeom>
          <a:noFill/>
        </p:spPr>
        <p:txBody>
          <a:bodyPr wrap="square" rtlCol="0">
            <a:spAutoFit/>
          </a:bodyPr>
          <a:lstStyle/>
          <a:p>
            <a:pPr marL="342900" indent="-342900">
              <a:buFont typeface="Wingdings" panose="05000000000000000000" pitchFamily="2" charset="2"/>
              <a:buChar char="v"/>
            </a:pPr>
            <a:r>
              <a:rPr lang="en-GB" sz="2400" dirty="0">
                <a:latin typeface="Comic Sans MS" panose="030F0702030302020204" pitchFamily="66" charset="0"/>
              </a:rPr>
              <a:t>Young children need to develop the muscles in their fingers before they can hold a pencil properly. </a:t>
            </a:r>
          </a:p>
        </p:txBody>
      </p:sp>
      <p:pic>
        <p:nvPicPr>
          <p:cNvPr id="3079" name="Picture 7" descr="http://www.playdoughtoplato.com/wp-content/uploads/2013/07/IMG_3866-1024x68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1311"/>
          <a:stretch/>
        </p:blipFill>
        <p:spPr bwMode="auto">
          <a:xfrm>
            <a:off x="6941052" y="2706880"/>
            <a:ext cx="2030648" cy="171870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D1F8898-2431-478D-8DC7-E70300ED56EE}"/>
              </a:ext>
            </a:extLst>
          </p:cNvPr>
          <p:cNvPicPr>
            <a:picLocks noChangeAspect="1"/>
          </p:cNvPicPr>
          <p:nvPr/>
        </p:nvPicPr>
        <p:blipFill rotWithShape="1">
          <a:blip r:embed="rId3"/>
          <a:srcRect b="26901"/>
          <a:stretch/>
        </p:blipFill>
        <p:spPr>
          <a:xfrm>
            <a:off x="107504" y="2515310"/>
            <a:ext cx="3079831" cy="2997105"/>
          </a:xfrm>
          <a:prstGeom prst="rect">
            <a:avLst/>
          </a:prstGeom>
        </p:spPr>
      </p:pic>
      <p:pic>
        <p:nvPicPr>
          <p:cNvPr id="6" name="Picture 5">
            <a:extLst>
              <a:ext uri="{FF2B5EF4-FFF2-40B4-BE49-F238E27FC236}">
                <a16:creationId xmlns:a16="http://schemas.microsoft.com/office/drawing/2014/main" id="{656E2918-0D01-4DD2-A673-2B44C2DB0ECB}"/>
              </a:ext>
            </a:extLst>
          </p:cNvPr>
          <p:cNvPicPr>
            <a:picLocks noChangeAspect="1"/>
          </p:cNvPicPr>
          <p:nvPr/>
        </p:nvPicPr>
        <p:blipFill rotWithShape="1">
          <a:blip r:embed="rId4"/>
          <a:srcRect t="16920"/>
          <a:stretch/>
        </p:blipFill>
        <p:spPr>
          <a:xfrm>
            <a:off x="3538534" y="3212976"/>
            <a:ext cx="3051319" cy="3384376"/>
          </a:xfrm>
          <a:prstGeom prst="rect">
            <a:avLst/>
          </a:prstGeom>
        </p:spPr>
      </p:pic>
    </p:spTree>
    <p:extLst>
      <p:ext uri="{BB962C8B-B14F-4D97-AF65-F5344CB8AC3E}">
        <p14:creationId xmlns:p14="http://schemas.microsoft.com/office/powerpoint/2010/main" val="176886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5165" y="332656"/>
            <a:ext cx="8229600" cy="1143000"/>
          </a:xfrm>
        </p:spPr>
        <p:txBody>
          <a:bodyPr/>
          <a:lstStyle/>
          <a:p>
            <a:pPr algn="ctr"/>
            <a:r>
              <a:rPr lang="en-GB" dirty="0">
                <a:ln>
                  <a:solidFill>
                    <a:schemeClr val="accent1">
                      <a:lumMod val="50000"/>
                    </a:schemeClr>
                  </a:solidFill>
                </a:ln>
                <a:latin typeface="Comic Sans MS" panose="030F0702030302020204" pitchFamily="66" charset="0"/>
              </a:rPr>
              <a:t>Writing at home</a:t>
            </a:r>
          </a:p>
        </p:txBody>
      </p:sp>
      <p:sp>
        <p:nvSpPr>
          <p:cNvPr id="6" name="Content Placeholder 5"/>
          <p:cNvSpPr>
            <a:spLocks noGrp="1"/>
          </p:cNvSpPr>
          <p:nvPr>
            <p:ph idx="1"/>
          </p:nvPr>
        </p:nvSpPr>
        <p:spPr>
          <a:xfrm>
            <a:off x="392160" y="1552732"/>
            <a:ext cx="8229600" cy="2270082"/>
          </a:xfrm>
        </p:spPr>
        <p:txBody>
          <a:bodyPr vert="horz" lIns="91440" tIns="45720" rIns="91440" bIns="45720" anchor="t">
            <a:normAutofit fontScale="85000" lnSpcReduction="20000"/>
          </a:bodyPr>
          <a:lstStyle/>
          <a:p>
            <a:pPr>
              <a:lnSpc>
                <a:spcPct val="150000"/>
              </a:lnSpc>
              <a:buClrTx/>
            </a:pPr>
            <a:r>
              <a:rPr lang="en-GB" sz="2200" dirty="0">
                <a:latin typeface="Comic Sans MS"/>
              </a:rPr>
              <a:t>Praise your child for ‘play writing’. </a:t>
            </a:r>
            <a:endParaRPr lang="en-US">
              <a:latin typeface="Comic Sans MS"/>
            </a:endParaRPr>
          </a:p>
          <a:p>
            <a:pPr>
              <a:lnSpc>
                <a:spcPct val="150000"/>
              </a:lnSpc>
              <a:buClrTx/>
              <a:buFont typeface="Wingdings 2" panose="05000000000000000000" pitchFamily="2" charset="2"/>
              <a:buChar char=""/>
            </a:pPr>
            <a:r>
              <a:rPr lang="en-GB" sz="2200" dirty="0">
                <a:latin typeface="Comic Sans MS"/>
              </a:rPr>
              <a:t>Write with your child- ‘think out loud’</a:t>
            </a:r>
          </a:p>
          <a:p>
            <a:pPr>
              <a:lnSpc>
                <a:spcPct val="150000"/>
              </a:lnSpc>
              <a:buClrTx/>
              <a:buFont typeface="Wingdings 2" panose="05000000000000000000" pitchFamily="2" charset="2"/>
              <a:buChar char=""/>
            </a:pPr>
            <a:r>
              <a:rPr lang="en-GB" sz="2200" dirty="0">
                <a:latin typeface="Comic Sans MS"/>
              </a:rPr>
              <a:t>Spellings- phonetically spelt. </a:t>
            </a:r>
          </a:p>
          <a:p>
            <a:pPr>
              <a:lnSpc>
                <a:spcPct val="150000"/>
              </a:lnSpc>
              <a:buClrTx/>
              <a:buFont typeface="Wingdings 2" panose="05000000000000000000" pitchFamily="2" charset="2"/>
              <a:buChar char=""/>
            </a:pPr>
            <a:r>
              <a:rPr lang="en-GB" sz="2200" dirty="0">
                <a:latin typeface="Comic Sans MS"/>
              </a:rPr>
              <a:t>Encourage correct formation of letters and lowercase</a:t>
            </a:r>
          </a:p>
          <a:p>
            <a:pPr>
              <a:lnSpc>
                <a:spcPct val="150000"/>
              </a:lnSpc>
              <a:buClrTx/>
              <a:buFont typeface="Wingdings 2" panose="05000000000000000000" pitchFamily="2" charset="2"/>
              <a:buChar char=""/>
            </a:pPr>
            <a:r>
              <a:rPr lang="en-GB" sz="2200" dirty="0">
                <a:latin typeface="Comic Sans MS" panose="030F0702030302020204" pitchFamily="66" charset="0"/>
              </a:rPr>
              <a:t>Give your child a </a:t>
            </a:r>
            <a:r>
              <a:rPr lang="en-GB" sz="2200" b="1" dirty="0">
                <a:latin typeface="Comic Sans MS" panose="030F0702030302020204" pitchFamily="66" charset="0"/>
              </a:rPr>
              <a:t>purpose</a:t>
            </a:r>
            <a:r>
              <a:rPr lang="en-GB" sz="2200" dirty="0">
                <a:latin typeface="Comic Sans MS" panose="030F0702030302020204" pitchFamily="66" charset="0"/>
              </a:rPr>
              <a:t> for writing:</a:t>
            </a:r>
          </a:p>
          <a:p>
            <a:pPr marL="0" indent="0">
              <a:buNone/>
            </a:pPr>
            <a:endParaRPr lang="en-GB" sz="2400" dirty="0">
              <a:latin typeface="Comic Sans MS" panose="030F0702030302020204" pitchFamily="66" charset="0"/>
            </a:endParaRPr>
          </a:p>
        </p:txBody>
      </p:sp>
      <p:sp>
        <p:nvSpPr>
          <p:cNvPr id="8" name="TextBox 7"/>
          <p:cNvSpPr txBox="1"/>
          <p:nvPr/>
        </p:nvSpPr>
        <p:spPr>
          <a:xfrm>
            <a:off x="-110726" y="4078183"/>
            <a:ext cx="5112568" cy="523220"/>
          </a:xfrm>
          <a:prstGeom prst="rect">
            <a:avLst/>
          </a:prstGeom>
          <a:noFill/>
        </p:spPr>
        <p:txBody>
          <a:bodyPr wrap="square" rtlCol="0">
            <a:spAutoFit/>
          </a:bodyPr>
          <a:lstStyle/>
          <a:p>
            <a:r>
              <a:rPr lang="en-GB" sz="2800" dirty="0">
                <a:solidFill>
                  <a:srgbClr val="7030A0"/>
                </a:solidFill>
                <a:latin typeface="Comic Sans MS" panose="030F0702030302020204" pitchFamily="66" charset="0"/>
              </a:rPr>
              <a:t>Send an email to family</a:t>
            </a:r>
          </a:p>
        </p:txBody>
      </p:sp>
      <p:sp>
        <p:nvSpPr>
          <p:cNvPr id="9" name="TextBox 8"/>
          <p:cNvSpPr txBox="1"/>
          <p:nvPr/>
        </p:nvSpPr>
        <p:spPr>
          <a:xfrm>
            <a:off x="5302994" y="5596498"/>
            <a:ext cx="3864512" cy="523220"/>
          </a:xfrm>
          <a:prstGeom prst="rect">
            <a:avLst/>
          </a:prstGeom>
          <a:noFill/>
        </p:spPr>
        <p:txBody>
          <a:bodyPr wrap="square" rtlCol="0">
            <a:spAutoFit/>
          </a:bodyPr>
          <a:lstStyle/>
          <a:p>
            <a:r>
              <a:rPr lang="en-GB" sz="2800" dirty="0">
                <a:solidFill>
                  <a:srgbClr val="7030A0"/>
                </a:solidFill>
                <a:latin typeface="Comic Sans MS" panose="030F0702030302020204" pitchFamily="66" charset="0"/>
              </a:rPr>
              <a:t>Write a shopping list</a:t>
            </a:r>
          </a:p>
        </p:txBody>
      </p:sp>
      <p:sp>
        <p:nvSpPr>
          <p:cNvPr id="10" name="TextBox 9"/>
          <p:cNvSpPr txBox="1"/>
          <p:nvPr/>
        </p:nvSpPr>
        <p:spPr>
          <a:xfrm>
            <a:off x="4881682" y="4201924"/>
            <a:ext cx="3888432" cy="523220"/>
          </a:xfrm>
          <a:prstGeom prst="rect">
            <a:avLst/>
          </a:prstGeom>
          <a:noFill/>
        </p:spPr>
        <p:txBody>
          <a:bodyPr wrap="square" rtlCol="0">
            <a:spAutoFit/>
          </a:bodyPr>
          <a:lstStyle/>
          <a:p>
            <a:r>
              <a:rPr lang="en-GB" sz="2800" dirty="0">
                <a:solidFill>
                  <a:srgbClr val="7030A0"/>
                </a:solidFill>
                <a:latin typeface="Comic Sans MS" panose="030F0702030302020204" pitchFamily="66" charset="0"/>
              </a:rPr>
              <a:t>Write a birthday card</a:t>
            </a:r>
          </a:p>
        </p:txBody>
      </p:sp>
      <p:sp>
        <p:nvSpPr>
          <p:cNvPr id="11" name="TextBox 10"/>
          <p:cNvSpPr txBox="1"/>
          <p:nvPr/>
        </p:nvSpPr>
        <p:spPr>
          <a:xfrm>
            <a:off x="1623976" y="5858108"/>
            <a:ext cx="2736304" cy="523220"/>
          </a:xfrm>
          <a:prstGeom prst="rect">
            <a:avLst/>
          </a:prstGeom>
          <a:noFill/>
        </p:spPr>
        <p:txBody>
          <a:bodyPr wrap="square" rtlCol="0">
            <a:spAutoFit/>
          </a:bodyPr>
          <a:lstStyle/>
          <a:p>
            <a:r>
              <a:rPr lang="en-GB" sz="2800" dirty="0">
                <a:solidFill>
                  <a:srgbClr val="7030A0"/>
                </a:solidFill>
                <a:latin typeface="Comic Sans MS" panose="030F0702030302020204" pitchFamily="66" charset="0"/>
              </a:rPr>
              <a:t>Treasure maps </a:t>
            </a:r>
          </a:p>
        </p:txBody>
      </p:sp>
      <p:sp>
        <p:nvSpPr>
          <p:cNvPr id="12" name="TextBox 11"/>
          <p:cNvSpPr txBox="1"/>
          <p:nvPr/>
        </p:nvSpPr>
        <p:spPr>
          <a:xfrm>
            <a:off x="927467" y="4895582"/>
            <a:ext cx="2886036" cy="523220"/>
          </a:xfrm>
          <a:prstGeom prst="rect">
            <a:avLst/>
          </a:prstGeom>
          <a:noFill/>
        </p:spPr>
        <p:txBody>
          <a:bodyPr wrap="square" rtlCol="0">
            <a:spAutoFit/>
          </a:bodyPr>
          <a:lstStyle/>
          <a:p>
            <a:r>
              <a:rPr lang="en-GB" sz="2800" dirty="0">
                <a:solidFill>
                  <a:srgbClr val="7030A0"/>
                </a:solidFill>
                <a:latin typeface="Comic Sans MS" panose="030F0702030302020204" pitchFamily="66" charset="0"/>
              </a:rPr>
              <a:t>Writing labels</a:t>
            </a:r>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4912" y="4115400"/>
            <a:ext cx="864096"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descr="http://www.sparklebox.co.uk/blue/3721-3730/_wp_generated/pp50cce857_1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6960" y="5272082"/>
            <a:ext cx="920886" cy="1300718"/>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719" y="5627702"/>
            <a:ext cx="1544960" cy="1038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1022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5165" y="332656"/>
            <a:ext cx="8229600" cy="1143000"/>
          </a:xfrm>
        </p:spPr>
        <p:txBody>
          <a:bodyPr/>
          <a:lstStyle/>
          <a:p>
            <a:pPr algn="ctr"/>
            <a:r>
              <a:rPr lang="en-GB" dirty="0">
                <a:ln>
                  <a:solidFill>
                    <a:schemeClr val="accent1">
                      <a:lumMod val="50000"/>
                    </a:schemeClr>
                  </a:solidFill>
                </a:ln>
                <a:latin typeface="Comic Sans MS" panose="030F0702030302020204" pitchFamily="66" charset="0"/>
              </a:rPr>
              <a:t>Make writing fun!</a:t>
            </a:r>
          </a:p>
        </p:txBody>
      </p:sp>
      <p:sp>
        <p:nvSpPr>
          <p:cNvPr id="8" name="AutoShape 2" descr="Image result for writing in chalk on playground eyf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01" name="Picture 5" descr="This is great for mark making and lovely outdoor play on a hot day! So simple, no clean up! Fill up a trug with water, add mops, brushes, brooms, sponges, spray bottles. Sit back while your children play. Dipping their tools in and making marks all over the garden/pavement/shed. :):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16087" y="1475656"/>
            <a:ext cx="1937712" cy="3449403"/>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Fab mark-making in a cardboard box - image from AINE Juguetes (&quo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6576" y="1576003"/>
            <a:ext cx="1757041" cy="196867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AC71C6A4-00E0-444D-9B3F-07BD5CFCCB4D}"/>
              </a:ext>
            </a:extLst>
          </p:cNvPr>
          <p:cNvPicPr>
            <a:picLocks noChangeAspect="1"/>
          </p:cNvPicPr>
          <p:nvPr/>
        </p:nvPicPr>
        <p:blipFill rotWithShape="1">
          <a:blip r:embed="rId4"/>
          <a:srcRect t="11368" b="6985"/>
          <a:stretch/>
        </p:blipFill>
        <p:spPr>
          <a:xfrm>
            <a:off x="3707904" y="3185372"/>
            <a:ext cx="2952328" cy="3213978"/>
          </a:xfrm>
          <a:prstGeom prst="rect">
            <a:avLst/>
          </a:prstGeom>
        </p:spPr>
      </p:pic>
      <p:pic>
        <p:nvPicPr>
          <p:cNvPr id="3" name="Picture 2">
            <a:extLst>
              <a:ext uri="{FF2B5EF4-FFF2-40B4-BE49-F238E27FC236}">
                <a16:creationId xmlns:a16="http://schemas.microsoft.com/office/drawing/2014/main" id="{5FBD1AF4-DB73-44C0-97DD-D8538D6A6B08}"/>
              </a:ext>
            </a:extLst>
          </p:cNvPr>
          <p:cNvPicPr>
            <a:picLocks noChangeAspect="1"/>
          </p:cNvPicPr>
          <p:nvPr/>
        </p:nvPicPr>
        <p:blipFill>
          <a:blip r:embed="rId5"/>
          <a:stretch>
            <a:fillRect/>
          </a:stretch>
        </p:blipFill>
        <p:spPr>
          <a:xfrm>
            <a:off x="155575" y="3645024"/>
            <a:ext cx="3172435" cy="2376264"/>
          </a:xfrm>
          <a:prstGeom prst="rect">
            <a:avLst/>
          </a:prstGeom>
        </p:spPr>
      </p:pic>
    </p:spTree>
    <p:extLst>
      <p:ext uri="{BB962C8B-B14F-4D97-AF65-F5344CB8AC3E}">
        <p14:creationId xmlns:p14="http://schemas.microsoft.com/office/powerpoint/2010/main" val="849474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5165" y="332656"/>
            <a:ext cx="8229600" cy="1143000"/>
          </a:xfrm>
        </p:spPr>
        <p:txBody>
          <a:bodyPr/>
          <a:lstStyle/>
          <a:p>
            <a:pPr algn="ctr"/>
            <a:r>
              <a:rPr lang="en-GB" dirty="0">
                <a:ln>
                  <a:solidFill>
                    <a:schemeClr val="accent1">
                      <a:lumMod val="50000"/>
                    </a:schemeClr>
                  </a:solidFill>
                </a:ln>
                <a:latin typeface="Comic Sans MS" panose="030F0702030302020204" pitchFamily="66" charset="0"/>
              </a:rPr>
              <a:t>Useful websites</a:t>
            </a:r>
          </a:p>
        </p:txBody>
      </p:sp>
      <p:sp>
        <p:nvSpPr>
          <p:cNvPr id="5" name="Rectangle 4"/>
          <p:cNvSpPr/>
          <p:nvPr/>
        </p:nvSpPr>
        <p:spPr>
          <a:xfrm>
            <a:off x="755576" y="1844824"/>
            <a:ext cx="7128792" cy="646331"/>
          </a:xfrm>
          <a:prstGeom prst="rect">
            <a:avLst/>
          </a:prstGeom>
        </p:spPr>
        <p:txBody>
          <a:bodyPr wrap="square">
            <a:spAutoFit/>
          </a:bodyPr>
          <a:lstStyle/>
          <a:p>
            <a:r>
              <a:rPr lang="en-GB" dirty="0">
                <a:solidFill>
                  <a:srgbClr val="7030A0"/>
                </a:solidFill>
                <a:latin typeface="Comic Sans MS" panose="030F0702030302020204" pitchFamily="66" charset="0"/>
                <a:hlinkClick r:id="rId2"/>
              </a:rPr>
              <a:t>Oxford Owl</a:t>
            </a:r>
            <a:endParaRPr lang="en-GB" dirty="0">
              <a:solidFill>
                <a:srgbClr val="7030A0"/>
              </a:solidFill>
              <a:latin typeface="Comic Sans MS" panose="030F0702030302020204" pitchFamily="66" charset="0"/>
            </a:endParaRPr>
          </a:p>
          <a:p>
            <a:r>
              <a:rPr lang="en-GB" dirty="0" err="1">
                <a:latin typeface="Comic Sans MS" panose="030F0702030302020204" pitchFamily="66" charset="0"/>
              </a:rPr>
              <a:t>www.oxfordowl.co.uk</a:t>
            </a:r>
            <a:r>
              <a:rPr lang="en-GB" dirty="0">
                <a:latin typeface="Comic Sans MS" panose="030F0702030302020204" pitchFamily="66" charset="0"/>
              </a:rPr>
              <a:t>/for-home/phonics-made-easy</a:t>
            </a:r>
          </a:p>
        </p:txBody>
      </p:sp>
      <p:sp>
        <p:nvSpPr>
          <p:cNvPr id="6" name="Rectangle 5"/>
          <p:cNvSpPr/>
          <p:nvPr/>
        </p:nvSpPr>
        <p:spPr>
          <a:xfrm>
            <a:off x="752076" y="2895327"/>
            <a:ext cx="7128792" cy="646331"/>
          </a:xfrm>
          <a:prstGeom prst="rect">
            <a:avLst/>
          </a:prstGeom>
        </p:spPr>
        <p:txBody>
          <a:bodyPr wrap="square">
            <a:spAutoFit/>
          </a:bodyPr>
          <a:lstStyle/>
          <a:p>
            <a:r>
              <a:rPr lang="en-GB" u="sng" dirty="0">
                <a:solidFill>
                  <a:srgbClr val="FF6600"/>
                </a:solidFill>
                <a:latin typeface="Comic Sans MS" panose="030F0702030302020204" pitchFamily="66" charset="0"/>
              </a:rPr>
              <a:t>Phonics play</a:t>
            </a:r>
          </a:p>
          <a:p>
            <a:r>
              <a:rPr lang="en-GB" dirty="0" err="1">
                <a:latin typeface="Comic Sans MS" panose="030F0702030302020204" pitchFamily="66" charset="0"/>
              </a:rPr>
              <a:t>www.phonicsplay.co.uk</a:t>
            </a:r>
            <a:endParaRPr lang="en-GB" dirty="0">
              <a:latin typeface="Comic Sans MS" panose="030F0702030302020204" pitchFamily="66" charset="0"/>
            </a:endParaRPr>
          </a:p>
        </p:txBody>
      </p:sp>
      <p:sp>
        <p:nvSpPr>
          <p:cNvPr id="7" name="Rectangle 6"/>
          <p:cNvSpPr/>
          <p:nvPr/>
        </p:nvSpPr>
        <p:spPr>
          <a:xfrm>
            <a:off x="752076" y="3933056"/>
            <a:ext cx="7128792" cy="646331"/>
          </a:xfrm>
          <a:prstGeom prst="rect">
            <a:avLst/>
          </a:prstGeom>
        </p:spPr>
        <p:txBody>
          <a:bodyPr wrap="square">
            <a:spAutoFit/>
          </a:bodyPr>
          <a:lstStyle/>
          <a:p>
            <a:r>
              <a:rPr lang="en-GB" u="sng" dirty="0">
                <a:solidFill>
                  <a:srgbClr val="FF6600"/>
                </a:solidFill>
                <a:latin typeface="Comic Sans MS" panose="030F0702030302020204" pitchFamily="66" charset="0"/>
              </a:rPr>
              <a:t>Teach your monster to read</a:t>
            </a:r>
          </a:p>
          <a:p>
            <a:r>
              <a:rPr lang="en-GB" dirty="0" err="1">
                <a:latin typeface="Comic Sans MS" panose="030F0702030302020204" pitchFamily="66" charset="0"/>
              </a:rPr>
              <a:t>www.teachyourmonstertoread.com</a:t>
            </a:r>
            <a:endParaRPr lang="en-GB" dirty="0">
              <a:latin typeface="Comic Sans MS" panose="030F0702030302020204" pitchFamily="66" charset="0"/>
            </a:endParaRPr>
          </a:p>
        </p:txBody>
      </p:sp>
      <p:sp>
        <p:nvSpPr>
          <p:cNvPr id="8" name="Rectangle 7"/>
          <p:cNvSpPr/>
          <p:nvPr/>
        </p:nvSpPr>
        <p:spPr>
          <a:xfrm>
            <a:off x="755451" y="5008786"/>
            <a:ext cx="7128792" cy="1631216"/>
          </a:xfrm>
          <a:prstGeom prst="rect">
            <a:avLst/>
          </a:prstGeom>
        </p:spPr>
        <p:txBody>
          <a:bodyPr wrap="square">
            <a:spAutoFit/>
          </a:bodyPr>
          <a:lstStyle/>
          <a:p>
            <a:r>
              <a:rPr lang="en-GB" u="sng" dirty="0">
                <a:solidFill>
                  <a:srgbClr val="FF6600"/>
                </a:solidFill>
                <a:latin typeface="Comic Sans MS" panose="030F0702030302020204" pitchFamily="66" charset="0"/>
              </a:rPr>
              <a:t>Letters and sounds</a:t>
            </a:r>
          </a:p>
          <a:p>
            <a:r>
              <a:rPr lang="en-GB" dirty="0">
                <a:latin typeface="Comic Sans MS" panose="030F0702030302020204" pitchFamily="66" charset="0"/>
                <a:hlinkClick r:id="rId3">
                  <a:extLst>
                    <a:ext uri="{A12FA001-AC4F-418D-AE19-62706E023703}">
                      <ahyp:hlinkClr xmlns:ahyp="http://schemas.microsoft.com/office/drawing/2018/hyperlinkcolor" val="tx"/>
                    </a:ext>
                  </a:extLst>
                </a:hlinkClick>
              </a:rPr>
              <a:t>http://www.letters-and-sounds.com</a:t>
            </a:r>
            <a:r>
              <a:rPr lang="en-GB" sz="1600" dirty="0">
                <a:latin typeface="Comic Sans MS" panose="030F0702030302020204" pitchFamily="66" charset="0"/>
                <a:hlinkClick r:id="rId3">
                  <a:extLst>
                    <a:ext uri="{A12FA001-AC4F-418D-AE19-62706E023703}">
                      <ahyp:hlinkClr xmlns:ahyp="http://schemas.microsoft.com/office/drawing/2018/hyperlinkcolor" val="tx"/>
                    </a:ext>
                  </a:extLst>
                </a:hlinkClick>
              </a:rPr>
              <a:t>/</a:t>
            </a:r>
            <a:endParaRPr lang="en-GB" sz="1600" dirty="0">
              <a:latin typeface="Comic Sans MS" panose="030F0702030302020204" pitchFamily="66" charset="0"/>
            </a:endParaRPr>
          </a:p>
          <a:p>
            <a:endParaRPr lang="en-GB" sz="1600" dirty="0">
              <a:latin typeface="Comic Sans MS" panose="030F0702030302020204" pitchFamily="66" charset="0"/>
            </a:endParaRPr>
          </a:p>
          <a:p>
            <a:r>
              <a:rPr lang="en-GB" sz="1600" u="sng" dirty="0">
                <a:solidFill>
                  <a:srgbClr val="FF0000"/>
                </a:solidFill>
                <a:latin typeface="Comic Sans MS" panose="030F0702030302020204" pitchFamily="66" charset="0"/>
              </a:rPr>
              <a:t>Phonics Family</a:t>
            </a:r>
          </a:p>
          <a:p>
            <a:r>
              <a:rPr lang="en-GB" sz="1600" dirty="0">
                <a:latin typeface="Comic Sans MS" panose="030F0702030302020204" pitchFamily="66" charset="0"/>
              </a:rPr>
              <a:t>https://</a:t>
            </a:r>
            <a:r>
              <a:rPr lang="en-GB" sz="1600" dirty="0" err="1">
                <a:latin typeface="Comic Sans MS" panose="030F0702030302020204" pitchFamily="66" charset="0"/>
              </a:rPr>
              <a:t>phonicsfamilycom.wordpress.com</a:t>
            </a:r>
            <a:endParaRPr lang="en-GB" sz="1600" dirty="0">
              <a:latin typeface="Comic Sans MS" panose="030F0702030302020204" pitchFamily="66" charset="0"/>
            </a:endParaRPr>
          </a:p>
          <a:p>
            <a:endParaRPr lang="en-GB" sz="1600" u="sng"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4205743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df79cde-5d09-4e20-80a1-8747d8c2df7d">
      <Terms xmlns="http://schemas.microsoft.com/office/infopath/2007/PartnerControls"/>
    </lcf76f155ced4ddcb4097134ff3c332f>
    <TaxCatchAll xmlns="a0ec258a-3959-4b09-8061-9fcc27727d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D609FFAD22A4E4886CE43E036904E57" ma:contentTypeVersion="18" ma:contentTypeDescription="Create a new document." ma:contentTypeScope="" ma:versionID="6b7d50f22085999c4eefa9ed435421ba">
  <xsd:schema xmlns:xsd="http://www.w3.org/2001/XMLSchema" xmlns:xs="http://www.w3.org/2001/XMLSchema" xmlns:p="http://schemas.microsoft.com/office/2006/metadata/properties" xmlns:ns2="a0ec258a-3959-4b09-8061-9fcc27727d20" xmlns:ns3="3df79cde-5d09-4e20-80a1-8747d8c2df7d" targetNamespace="http://schemas.microsoft.com/office/2006/metadata/properties" ma:root="true" ma:fieldsID="18d910b72772c58e18f381fbad7edd4c" ns2:_="" ns3:_="">
    <xsd:import namespace="a0ec258a-3959-4b09-8061-9fcc27727d20"/>
    <xsd:import namespace="3df79cde-5d09-4e20-80a1-8747d8c2df7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ec258a-3959-4b09-8061-9fcc27727d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9b3048c-b510-4bca-bba1-6f51737f4618}" ma:internalName="TaxCatchAll" ma:showField="CatchAllData" ma:web="a0ec258a-3959-4b09-8061-9fcc27727d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df79cde-5d09-4e20-80a1-8747d8c2df7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ee79565-8b59-4cfa-9ce1-4ace02e79fd3"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FEDD9C-19AA-4B66-8DCB-E3B563846CEE}">
  <ds:schemaRefs>
    <ds:schemaRef ds:uri="http://schemas.microsoft.com/sharepoint/v3/contenttype/forms"/>
  </ds:schemaRefs>
</ds:datastoreItem>
</file>

<file path=customXml/itemProps2.xml><?xml version="1.0" encoding="utf-8"?>
<ds:datastoreItem xmlns:ds="http://schemas.openxmlformats.org/officeDocument/2006/customXml" ds:itemID="{1905D2B5-DE61-4388-9995-B326CC184878}">
  <ds:schemaRefs>
    <ds:schemaRef ds:uri="http://schemas.microsoft.com/office/2006/metadata/properties"/>
    <ds:schemaRef ds:uri="http://schemas.microsoft.com/office/infopath/2007/PartnerControls"/>
    <ds:schemaRef ds:uri="3df79cde-5d09-4e20-80a1-8747d8c2df7d"/>
    <ds:schemaRef ds:uri="a0ec258a-3959-4b09-8061-9fcc27727d20"/>
  </ds:schemaRefs>
</ds:datastoreItem>
</file>

<file path=customXml/itemProps3.xml><?xml version="1.0" encoding="utf-8"?>
<ds:datastoreItem xmlns:ds="http://schemas.openxmlformats.org/officeDocument/2006/customXml" ds:itemID="{43D7F49A-FB9D-4DE8-A3D5-6399A1EA89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ec258a-3959-4b09-8061-9fcc27727d20"/>
    <ds:schemaRef ds:uri="3df79cde-5d09-4e20-80a1-8747d8c2df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Flow</Template>
  <TotalTime>5050</TotalTime>
  <Words>668</Words>
  <Application>Microsoft Macintosh PowerPoint</Application>
  <PresentationFormat>On-screen Show (4:3)</PresentationFormat>
  <Paragraphs>108</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Arial,Sans-Serif</vt:lpstr>
      <vt:lpstr>Calibri</vt:lpstr>
      <vt:lpstr>Comic Sans MS</vt:lpstr>
      <vt:lpstr>Constantia</vt:lpstr>
      <vt:lpstr>Quicksand</vt:lpstr>
      <vt:lpstr>Wingdings</vt:lpstr>
      <vt:lpstr>Wingdings 2</vt:lpstr>
      <vt:lpstr>Flow</vt:lpstr>
      <vt:lpstr>PowerPoint Presentation</vt:lpstr>
      <vt:lpstr>Introduction</vt:lpstr>
      <vt:lpstr>Unlocking Letters and Sounds</vt:lpstr>
      <vt:lpstr>PowerPoint Presentation</vt:lpstr>
      <vt:lpstr>PowerPoint Presentation</vt:lpstr>
      <vt:lpstr>Blending </vt:lpstr>
      <vt:lpstr>PowerPoint Presentation</vt:lpstr>
      <vt:lpstr>Segmenting </vt:lpstr>
      <vt:lpstr>Common Exception Words</vt:lpstr>
      <vt:lpstr>Making it fun!</vt:lpstr>
      <vt:lpstr>Book bags</vt:lpstr>
      <vt:lpstr>PowerPoint Presentation</vt:lpstr>
      <vt:lpstr>How can I help my child at home?</vt:lpstr>
      <vt:lpstr>Fine motor skills</vt:lpstr>
      <vt:lpstr>Writing at home</vt:lpstr>
      <vt:lpstr>Make writing fun!</vt:lpstr>
      <vt:lpstr>Useful websites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Katrina Ross</dc:creator>
  <cp:lastModifiedBy>Vicky Phillips</cp:lastModifiedBy>
  <cp:revision>285</cp:revision>
  <cp:lastPrinted>2017-11-07T17:38:06Z</cp:lastPrinted>
  <dcterms:created xsi:type="dcterms:W3CDTF">2016-03-17T15:47:11Z</dcterms:created>
  <dcterms:modified xsi:type="dcterms:W3CDTF">2026-09-22T14:31:17Z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0x0101005D609FFAD22A4E4886CE43E036904E57</vt:lpwstr>
  </property>
  <property fmtid="{D5CDD505-2E9C-101B-9397-08002B2CF9AE}" pid="3" name="MediaServiceImageTags">
    <vt:lpwstr/>
  </property>
</Properties>
</file>