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6858000" cy="9906000" type="A4"/>
  <p:notesSz cx="6858000" cy="9144000"/>
  <p:embeddedFontLst>
    <p:embeddedFont>
      <p:font typeface="Lato" panose="020F0502020204030203" pitchFamily="34" charset="0"/>
      <p:regular r:id="rId7"/>
      <p:bold r:id="rId8"/>
      <p:italic r:id="rId9"/>
      <p:boldItalic r:id="rId10"/>
    </p:embeddedFont>
    <p:embeddedFont>
      <p:font typeface="Lato Black" panose="020F0502020204030203" pitchFamily="34" charset="0"/>
      <p:bold r:id="rId11"/>
      <p:boldItalic r:id="rId12"/>
    </p:embeddedFont>
    <p:embeddedFont>
      <p:font typeface="Lemon" panose="020B0604020202020204" charset="0"/>
      <p:regular r:id="rId13"/>
    </p:embeddedFont>
    <p:embeddedFont>
      <p:font typeface="Play" panose="020B0604020202020204" charset="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" roundtripDataSignature="AMtx7mjr8S+HceNx5CEe1R09SzF8MxmQ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45833B4-0240-494A-AD72-7270B1833E82}">
  <a:tblStyle styleId="{445833B4-0240-494A-AD72-7270B1833E82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24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customschemas.google.com/relationships/presentationmetadata" Target="meta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Twitchen" userId="d8ad4d78-59a0-4e6d-ab41-3ebd18a906e0" providerId="ADAL" clId="{32A27F15-4ECC-46B0-AB3C-987B81AB5513}"/>
    <pc:docChg chg="modSld">
      <pc:chgData name="Katie Twitchen" userId="d8ad4d78-59a0-4e6d-ab41-3ebd18a906e0" providerId="ADAL" clId="{32A27F15-4ECC-46B0-AB3C-987B81AB5513}" dt="2026-09-25T13:12:45.222" v="4" actId="20577"/>
      <pc:docMkLst>
        <pc:docMk/>
      </pc:docMkLst>
      <pc:sldChg chg="modSp mod">
        <pc:chgData name="Katie Twitchen" userId="d8ad4d78-59a0-4e6d-ab41-3ebd18a906e0" providerId="ADAL" clId="{32A27F15-4ECC-46B0-AB3C-987B81AB5513}" dt="2026-09-25T13:12:45.222" v="4" actId="20577"/>
        <pc:sldMkLst>
          <pc:docMk/>
          <pc:sldMk cId="0" sldId="256"/>
        </pc:sldMkLst>
        <pc:spChg chg="mod">
          <ac:chgData name="Katie Twitchen" userId="d8ad4d78-59a0-4e6d-ab41-3ebd18a906e0" providerId="ADAL" clId="{32A27F15-4ECC-46B0-AB3C-987B81AB5513}" dt="2026-09-25T13:12:45.222" v="4" actId="20577"/>
          <ac:spMkLst>
            <pc:docMk/>
            <pc:sldMk cId="0" sldId="256"/>
            <ac:spMk id="9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471488" y="2636838"/>
            <a:ext cx="2881312" cy="628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2"/>
          </p:nvPr>
        </p:nvSpPr>
        <p:spPr>
          <a:xfrm>
            <a:off x="3505200" y="2636838"/>
            <a:ext cx="2881313" cy="628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473075" y="3617913"/>
            <a:ext cx="2900363" cy="532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3"/>
          </p:nvPr>
        </p:nvSpPr>
        <p:spPr>
          <a:xfrm>
            <a:off x="3471863" y="2428875"/>
            <a:ext cx="2916237" cy="1189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4"/>
          </p:nvPr>
        </p:nvSpPr>
        <p:spPr>
          <a:xfrm>
            <a:off x="3471863" y="3617913"/>
            <a:ext cx="2916237" cy="532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2916238" y="1425575"/>
            <a:ext cx="3471862" cy="7040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2"/>
          </p:nvPr>
        </p:nvSpPr>
        <p:spPr>
          <a:xfrm>
            <a:off x="473075" y="2971800"/>
            <a:ext cx="2211388" cy="550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1"/>
          <p:cNvSpPr txBox="1"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>
            <a:spLocks noGrp="1"/>
          </p:cNvSpPr>
          <p:nvPr>
            <p:ph type="pic" idx="2"/>
          </p:nvPr>
        </p:nvSpPr>
        <p:spPr>
          <a:xfrm>
            <a:off x="2916238" y="1425575"/>
            <a:ext cx="3471862" cy="7040563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473075" y="2971800"/>
            <a:ext cx="2211388" cy="550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body" idx="1"/>
          </p:nvPr>
        </p:nvSpPr>
        <p:spPr>
          <a:xfrm rot="5400000">
            <a:off x="286544" y="2821782"/>
            <a:ext cx="6284912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 rot="5400000">
            <a:off x="1450181" y="3985419"/>
            <a:ext cx="8394700" cy="1477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1"/>
          </p:nvPr>
        </p:nvSpPr>
        <p:spPr>
          <a:xfrm rot="5400000">
            <a:off x="-1583531" y="2582069"/>
            <a:ext cx="8394700" cy="428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" name="Google Shape;15;p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-79409" y="0"/>
            <a:ext cx="7016817" cy="992968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Google Shape;90;p1"/>
          <p:cNvGraphicFramePr/>
          <p:nvPr/>
        </p:nvGraphicFramePr>
        <p:xfrm>
          <a:off x="891650" y="1420587"/>
          <a:ext cx="5639775" cy="2175755"/>
        </p:xfrm>
        <a:graphic>
          <a:graphicData uri="http://schemas.openxmlformats.org/drawingml/2006/table">
            <a:tbl>
              <a:tblPr firstRow="1" bandRow="1">
                <a:noFill/>
                <a:tableStyleId>{445833B4-0240-494A-AD72-7270B1833E82}</a:tableStyleId>
              </a:tblPr>
              <a:tblGrid>
                <a:gridCol w="77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8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7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851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MONDAY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TUESDAY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WEDNESDAY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THURSDAY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b="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FRIDAY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B6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Option 1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Allergen Free Margherita Pizza (Ve)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Fish and Chips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Option 2 </a:t>
                      </a:r>
                      <a:r>
                        <a:rPr lang="en-GB" sz="80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Vegetarian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Allergen Free Veggie Supreme Pizza (Ve)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Vegetable Bolognaise with GF Pasta (Ve</a:t>
                      </a: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)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Vegetables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Sweetcorn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Broccoli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Roasties, Carrots and Peas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Salad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Peas or Beans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6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Dessert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Orange Mandarin Jelly (Ve)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5EB6A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1" name="Google Shape;91;p1"/>
          <p:cNvSpPr txBox="1"/>
          <p:nvPr/>
        </p:nvSpPr>
        <p:spPr>
          <a:xfrm>
            <a:off x="-1754922" y="622954"/>
            <a:ext cx="68580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i="0" u="none" strike="noStrike" cap="none">
                <a:solidFill>
                  <a:schemeClr val="dk1"/>
                </a:solidFill>
                <a:latin typeface="Lato Black"/>
                <a:ea typeface="Lato Black"/>
                <a:cs typeface="Lato Black"/>
                <a:sym typeface="Lato Black"/>
              </a:rPr>
              <a:t>Allergy Menu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96225" y="152957"/>
            <a:ext cx="68580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0" i="0" u="none" strike="noStrike" cap="none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Gluten Free</a:t>
            </a:r>
            <a:endParaRPr sz="1800" b="0" i="0" u="none" strike="noStrike" cap="none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93" name="Google Shape;93;p1"/>
          <p:cNvGraphicFramePr/>
          <p:nvPr/>
        </p:nvGraphicFramePr>
        <p:xfrm>
          <a:off x="787400" y="3500181"/>
          <a:ext cx="5715000" cy="2004265"/>
        </p:xfrm>
        <a:graphic>
          <a:graphicData uri="http://schemas.openxmlformats.org/drawingml/2006/table">
            <a:tbl>
              <a:tblPr firstRow="1" bandRow="1">
                <a:noFill/>
                <a:tableStyleId>{445833B4-0240-494A-AD72-7270B1833E82}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72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MONDAY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TUESDAY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WEDNESDAY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THURSDAY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FRIDAY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0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5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Option 1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Fish and Chips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Option 2 </a:t>
                      </a:r>
                      <a:r>
                        <a:rPr lang="en-GB" sz="80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Vegetarian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Pasta Mac &amp; Cheese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Vegetables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Home Made Wedges, Salad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Carrot and Cucumber Sticks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Roasties, Carrots and Peas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Cauliflower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Peas or Beans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Dessert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Strawberry Fruit Jelly (Ve)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DF0C8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4" name="Google Shape;94;p1"/>
          <p:cNvGraphicFramePr/>
          <p:nvPr/>
        </p:nvGraphicFramePr>
        <p:xfrm>
          <a:off x="816429" y="5825929"/>
          <a:ext cx="5715000" cy="1950740"/>
        </p:xfrm>
        <a:graphic>
          <a:graphicData uri="http://schemas.openxmlformats.org/drawingml/2006/table">
            <a:tbl>
              <a:tblPr firstRow="1" bandRow="1">
                <a:noFill/>
                <a:tableStyleId>{445833B4-0240-494A-AD72-7270B1833E82}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9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solidFill>
                            <a:schemeClr val="lt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MONDAY</a:t>
                      </a:r>
                      <a:endParaRPr/>
                    </a:p>
                  </a:txBody>
                  <a:tcPr marL="91450" marR="91450" marT="45725" marB="457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solidFill>
                            <a:schemeClr val="lt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TUESDAY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solidFill>
                            <a:schemeClr val="lt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WEDNESDAY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solidFill>
                            <a:schemeClr val="lt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THURSDAY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>
                          <a:solidFill>
                            <a:schemeClr val="lt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FRIDAY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Option 1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Allergen Free Cheesy Pesto Pizza (Ve)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Fish and Chips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Option 2 </a:t>
                      </a:r>
                      <a:r>
                        <a:rPr lang="en-GB" sz="800">
                          <a:solidFill>
                            <a:schemeClr val="lt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Vegetarian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Allergen Free Garlic Pesto Pizza (Ve)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Pesto Pasta (Ve)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Daily Options</a:t>
                      </a:r>
                      <a:endParaRPr sz="8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Vegetables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Home Made Wedges, Salad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Salad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Roasties, Carrots and Peas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Broccoli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Peas or Beans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mon"/>
                          <a:ea typeface="Lemon"/>
                          <a:cs typeface="Lemon"/>
                          <a:sym typeface="Lemon"/>
                        </a:rPr>
                        <a:t>Dessert</a:t>
                      </a:r>
                      <a:endParaRPr/>
                    </a:p>
                  </a:txBody>
                  <a:tcPr marL="91450" marR="91450" marT="45725" marB="45725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 sz="800" b="0" i="0" u="none" strike="noStrike" cap="none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 cap="non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Banana Mousse</a:t>
                      </a:r>
                      <a:endParaRPr/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Calibri"/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GF Dessert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endParaRPr sz="800" b="0" i="0" u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" marR="6350" marT="6350" marB="0" anchor="ctr">
                    <a:lnL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002B4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5" name="Google Shape;95;p1"/>
          <p:cNvSpPr txBox="1"/>
          <p:nvPr/>
        </p:nvSpPr>
        <p:spPr>
          <a:xfrm>
            <a:off x="682625" y="1446008"/>
            <a:ext cx="1104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u="none" strike="noStrike" cap="none">
                <a:solidFill>
                  <a:schemeClr val="accent3"/>
                </a:solidFill>
                <a:latin typeface="Lemon"/>
                <a:ea typeface="Lemon"/>
                <a:cs typeface="Lemon"/>
                <a:sym typeface="Lemon"/>
              </a:rPr>
              <a:t>Week 1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251350" y="1780225"/>
            <a:ext cx="508000" cy="969496"/>
          </a:xfrm>
          <a:prstGeom prst="rect">
            <a:avLst/>
          </a:prstGeom>
          <a:solidFill>
            <a:srgbClr val="5EB6A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01/09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21/09 12/10 09/11 30/11 04/01 25/01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759350" y="3516883"/>
            <a:ext cx="1104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DF0C80"/>
                </a:solidFill>
                <a:latin typeface="Lemon"/>
                <a:ea typeface="Lemon"/>
                <a:cs typeface="Lemon"/>
                <a:sym typeface="Lemon"/>
              </a:rPr>
              <a:t>Week 2</a:t>
            </a:r>
            <a:endParaRPr/>
          </a:p>
        </p:txBody>
      </p:sp>
      <p:sp>
        <p:nvSpPr>
          <p:cNvPr id="98" name="Google Shape;98;p1"/>
          <p:cNvSpPr txBox="1"/>
          <p:nvPr/>
        </p:nvSpPr>
        <p:spPr>
          <a:xfrm>
            <a:off x="177800" y="3840613"/>
            <a:ext cx="508000" cy="846386"/>
          </a:xfrm>
          <a:prstGeom prst="rect">
            <a:avLst/>
          </a:prstGeom>
          <a:solidFill>
            <a:srgbClr val="DF0C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07/09 28/09 19/10, 16/11, 07/12, 11/01 01/02</a:t>
            </a:r>
            <a:endParaRPr sz="7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759350" y="5792896"/>
            <a:ext cx="1104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002B4C"/>
                </a:solidFill>
                <a:latin typeface="Lemon"/>
                <a:ea typeface="Lemon"/>
                <a:cs typeface="Lemon"/>
                <a:sym typeface="Lemon"/>
              </a:rPr>
              <a:t>Week 3</a:t>
            </a:r>
            <a:endParaRPr/>
          </a:p>
        </p:txBody>
      </p:sp>
      <p:sp>
        <p:nvSpPr>
          <p:cNvPr id="100" name="Google Shape;100;p1"/>
          <p:cNvSpPr txBox="1"/>
          <p:nvPr/>
        </p:nvSpPr>
        <p:spPr>
          <a:xfrm>
            <a:off x="177800" y="6179955"/>
            <a:ext cx="508000" cy="969496"/>
          </a:xfrm>
          <a:prstGeom prst="rect">
            <a:avLst/>
          </a:prstGeom>
          <a:solidFill>
            <a:srgbClr val="002B4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14/09 05/10 02/11 23/11 14/12 18/01 08/02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1909970" y="8035290"/>
            <a:ext cx="3956252" cy="73866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50" b="1">
                <a:solidFill>
                  <a:schemeClr val="dk1"/>
                </a:solidFill>
                <a:latin typeface="Lemon"/>
                <a:ea typeface="Lemon"/>
                <a:cs typeface="Lemon"/>
                <a:sym typeface="Lemon"/>
              </a:rPr>
              <a:t>AVAILABLE DAILY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</a:pPr>
            <a:r>
              <a:rPr lang="en-GB" sz="1050" b="1">
                <a:solidFill>
                  <a:schemeClr val="dk1"/>
                </a:solidFill>
                <a:latin typeface="Lemon"/>
                <a:ea typeface="Lemon"/>
                <a:cs typeface="Lemon"/>
                <a:sym typeface="Lemon"/>
              </a:rPr>
              <a:t>Jacket Potato with Cheese or Beans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</a:pPr>
            <a:r>
              <a:rPr lang="en-GB" sz="1050" b="1">
                <a:solidFill>
                  <a:schemeClr val="dk1"/>
                </a:solidFill>
                <a:latin typeface="Lemon"/>
                <a:ea typeface="Lemon"/>
                <a:cs typeface="Lemon"/>
                <a:sym typeface="Lemon"/>
              </a:rPr>
              <a:t>Salad Bar: Lettuce, Carrot, Cucumber, Tomato</a:t>
            </a:r>
            <a:endParaRPr/>
          </a:p>
          <a:p>
            <a:pPr marL="1714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</a:pPr>
            <a:r>
              <a:rPr lang="en-GB" sz="1050" b="1">
                <a:solidFill>
                  <a:schemeClr val="dk1"/>
                </a:solidFill>
                <a:latin typeface="Lemon"/>
                <a:ea typeface="Lemon"/>
                <a:cs typeface="Lemon"/>
                <a:sym typeface="Lemon"/>
              </a:rPr>
              <a:t>Fruit: Banana or Apple 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2612571" y="9387840"/>
            <a:ext cx="483325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Lentils are MC Gluten. No Fresh Bread f</a:t>
            </a:r>
            <a:r>
              <a:rPr lang="en-GB" sz="1000">
                <a:solidFill>
                  <a:schemeClr val="dk1"/>
                </a:solidFill>
              </a:rPr>
              <a:t>rom the bread station.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270E42-560D-3751-159C-1D1CE18E2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8003785"/>
            <a:ext cx="682625" cy="6826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580D5D-379B-1CE3-55D0-9AD62763C983}"/>
              </a:ext>
            </a:extLst>
          </p:cNvPr>
          <p:cNvSpPr txBox="1"/>
          <p:nvPr/>
        </p:nvSpPr>
        <p:spPr>
          <a:xfrm>
            <a:off x="-1499867" y="8642407"/>
            <a:ext cx="47830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002B4C"/>
                </a:solidFill>
                <a:latin typeface="DK Lemon Yellow Sun" panose="02000000000000000000" pitchFamily="50" charset="0"/>
              </a:rPr>
              <a:t>Scan for allergens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f79cde-5d09-4e20-80a1-8747d8c2df7d">
      <Terms xmlns="http://schemas.microsoft.com/office/infopath/2007/PartnerControls"/>
    </lcf76f155ced4ddcb4097134ff3c332f>
    <TaxCatchAll xmlns="a0ec258a-3959-4b09-8061-9fcc27727d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609FFAD22A4E4886CE43E036904E57" ma:contentTypeVersion="19" ma:contentTypeDescription="Create a new document." ma:contentTypeScope="" ma:versionID="29f96e6dedf0bd3b177054a0ec40c56e">
  <xsd:schema xmlns:xsd="http://www.w3.org/2001/XMLSchema" xmlns:xs="http://www.w3.org/2001/XMLSchema" xmlns:p="http://schemas.microsoft.com/office/2006/metadata/properties" xmlns:ns2="a0ec258a-3959-4b09-8061-9fcc27727d20" xmlns:ns3="3df79cde-5d09-4e20-80a1-8747d8c2df7d" targetNamespace="http://schemas.microsoft.com/office/2006/metadata/properties" ma:root="true" ma:fieldsID="0047a60ea12a99bcaeb0f2a87f87c1f0" ns2:_="" ns3:_="">
    <xsd:import namespace="a0ec258a-3959-4b09-8061-9fcc27727d20"/>
    <xsd:import namespace="3df79cde-5d09-4e20-80a1-8747d8c2df7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ec258a-3959-4b09-8061-9fcc27727d2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b3048c-b510-4bca-bba1-6f51737f4618}" ma:internalName="TaxCatchAll" ma:showField="CatchAllData" ma:web="a0ec258a-3959-4b09-8061-9fcc27727d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79cde-5d09-4e20-80a1-8747d8c2df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ee79565-8b59-4cfa-9ce1-4ace02e79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FB7305-7D53-4759-9674-706A437E58B5}">
  <ds:schemaRefs>
    <ds:schemaRef ds:uri="http://schemas.microsoft.com/office/2006/metadata/properties"/>
    <ds:schemaRef ds:uri="http://schemas.microsoft.com/office/infopath/2007/PartnerControls"/>
    <ds:schemaRef ds:uri="3df79cde-5d09-4e20-80a1-8747d8c2df7d"/>
    <ds:schemaRef ds:uri="a0ec258a-3959-4b09-8061-9fcc27727d20"/>
  </ds:schemaRefs>
</ds:datastoreItem>
</file>

<file path=customXml/itemProps2.xml><?xml version="1.0" encoding="utf-8"?>
<ds:datastoreItem xmlns:ds="http://schemas.openxmlformats.org/officeDocument/2006/customXml" ds:itemID="{94D312C1-5682-4542-AC36-608A789A6F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49770B-CA6B-4E9E-AC81-31A88DC361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ec258a-3959-4b09-8061-9fcc27727d20"/>
    <ds:schemaRef ds:uri="3df79cde-5d09-4e20-80a1-8747d8c2df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</Words>
  <Application>Microsoft Office PowerPoint</Application>
  <PresentationFormat>A4 Paper (210x297 mm)</PresentationFormat>
  <Paragraphs>103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DK Lemon Yellow Sun</vt:lpstr>
      <vt:lpstr>Arial</vt:lpstr>
      <vt:lpstr>Calibri</vt:lpstr>
      <vt:lpstr>Lemon</vt:lpstr>
      <vt:lpstr>Play</vt:lpstr>
      <vt:lpstr>Lato Black</vt:lpstr>
      <vt:lpstr>Lato</vt:lpstr>
      <vt:lpstr>Custom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Cheraya Lally</dc:creator>
  <cp:lastModifiedBy>Katie Twitchen</cp:lastModifiedBy>
  <cp:revision>1</cp:revision>
  <dcterms:created xsi:type="dcterms:W3CDTF">2025-10-28T16:03:32Z</dcterms:created>
  <dcterms:modified xsi:type="dcterms:W3CDTF">2026-09-25T13:12:47Z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0x0101005D609FFAD22A4E4886CE43E036904E57</vt:lpwstr>
  </property>
  <property fmtid="{D5CDD505-2E9C-101B-9397-08002B2CF9AE}" pid="3" name="MediaServiceImageTags">
    <vt:lpwstr/>
  </property>
</Properties>
</file>