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70" r:id="rId4"/>
    <p:sldId id="266" r:id="rId5"/>
    <p:sldId id="259" r:id="rId6"/>
    <p:sldId id="260" r:id="rId7"/>
    <p:sldId id="257" r:id="rId8"/>
    <p:sldId id="258" r:id="rId9"/>
    <p:sldId id="271" r:id="rId10"/>
    <p:sldId id="272" r:id="rId11"/>
    <p:sldId id="261" r:id="rId12"/>
    <p:sldId id="262" r:id="rId13"/>
    <p:sldId id="263" r:id="rId14"/>
    <p:sldId id="265"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08"/>
    <p:restoredTop sz="93966"/>
  </p:normalViewPr>
  <p:slideViewPr>
    <p:cSldViewPr snapToGrid="0" snapToObjects="1">
      <p:cViewPr varScale="1">
        <p:scale>
          <a:sx n="101" d="100"/>
          <a:sy n="101" d="100"/>
        </p:scale>
        <p:origin x="216" y="2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6F39E8-4E64-6546-88B6-7000F0390584}" type="datetimeFigureOut">
              <a:rPr lang="en-US" smtClean="0"/>
              <a:t>10/4/22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910DC-F4A2-2747-B305-2CCBC1BF6A9E}" type="slidenum">
              <a:rPr lang="en-US" smtClean="0"/>
              <a:t>‹#›</a:t>
            </a:fld>
            <a:endParaRPr lang="en-US"/>
          </a:p>
        </p:txBody>
      </p:sp>
    </p:spTree>
    <p:extLst>
      <p:ext uri="{BB962C8B-B14F-4D97-AF65-F5344CB8AC3E}">
        <p14:creationId xmlns:p14="http://schemas.microsoft.com/office/powerpoint/2010/main" val="48556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F39E8-4E64-6546-88B6-7000F0390584}" type="datetimeFigureOut">
              <a:rPr lang="en-US" smtClean="0"/>
              <a:t>10/4/22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910DC-F4A2-2747-B305-2CCBC1BF6A9E}" type="slidenum">
              <a:rPr lang="en-US" smtClean="0"/>
              <a:t>‹#›</a:t>
            </a:fld>
            <a:endParaRPr lang="en-US"/>
          </a:p>
        </p:txBody>
      </p:sp>
    </p:spTree>
    <p:extLst>
      <p:ext uri="{BB962C8B-B14F-4D97-AF65-F5344CB8AC3E}">
        <p14:creationId xmlns:p14="http://schemas.microsoft.com/office/powerpoint/2010/main" val="23771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F39E8-4E64-6546-88B6-7000F0390584}" type="datetimeFigureOut">
              <a:rPr lang="en-US" smtClean="0"/>
              <a:t>10/4/22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910DC-F4A2-2747-B305-2CCBC1BF6A9E}" type="slidenum">
              <a:rPr lang="en-US" smtClean="0"/>
              <a:t>‹#›</a:t>
            </a:fld>
            <a:endParaRPr lang="en-US"/>
          </a:p>
        </p:txBody>
      </p:sp>
    </p:spTree>
    <p:extLst>
      <p:ext uri="{BB962C8B-B14F-4D97-AF65-F5344CB8AC3E}">
        <p14:creationId xmlns:p14="http://schemas.microsoft.com/office/powerpoint/2010/main" val="101622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F39E8-4E64-6546-88B6-7000F0390584}" type="datetimeFigureOut">
              <a:rPr lang="en-US" smtClean="0"/>
              <a:t>10/4/22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910DC-F4A2-2747-B305-2CCBC1BF6A9E}" type="slidenum">
              <a:rPr lang="en-US" smtClean="0"/>
              <a:t>‹#›</a:t>
            </a:fld>
            <a:endParaRPr lang="en-US"/>
          </a:p>
        </p:txBody>
      </p:sp>
    </p:spTree>
    <p:extLst>
      <p:ext uri="{BB962C8B-B14F-4D97-AF65-F5344CB8AC3E}">
        <p14:creationId xmlns:p14="http://schemas.microsoft.com/office/powerpoint/2010/main" val="477685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6F39E8-4E64-6546-88B6-7000F0390584}" type="datetimeFigureOut">
              <a:rPr lang="en-US" smtClean="0"/>
              <a:t>10/4/22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6910DC-F4A2-2747-B305-2CCBC1BF6A9E}" type="slidenum">
              <a:rPr lang="en-US" smtClean="0"/>
              <a:t>‹#›</a:t>
            </a:fld>
            <a:endParaRPr lang="en-US"/>
          </a:p>
        </p:txBody>
      </p:sp>
    </p:spTree>
    <p:extLst>
      <p:ext uri="{BB962C8B-B14F-4D97-AF65-F5344CB8AC3E}">
        <p14:creationId xmlns:p14="http://schemas.microsoft.com/office/powerpoint/2010/main" val="115861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6F39E8-4E64-6546-88B6-7000F0390584}" type="datetimeFigureOut">
              <a:rPr lang="en-US" smtClean="0"/>
              <a:t>10/4/22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910DC-F4A2-2747-B305-2CCBC1BF6A9E}" type="slidenum">
              <a:rPr lang="en-US" smtClean="0"/>
              <a:t>‹#›</a:t>
            </a:fld>
            <a:endParaRPr lang="en-US"/>
          </a:p>
        </p:txBody>
      </p:sp>
    </p:spTree>
    <p:extLst>
      <p:ext uri="{BB962C8B-B14F-4D97-AF65-F5344CB8AC3E}">
        <p14:creationId xmlns:p14="http://schemas.microsoft.com/office/powerpoint/2010/main" val="155095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6F39E8-4E64-6546-88B6-7000F0390584}" type="datetimeFigureOut">
              <a:rPr lang="en-US" smtClean="0"/>
              <a:t>10/4/22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6910DC-F4A2-2747-B305-2CCBC1BF6A9E}" type="slidenum">
              <a:rPr lang="en-US" smtClean="0"/>
              <a:t>‹#›</a:t>
            </a:fld>
            <a:endParaRPr lang="en-US"/>
          </a:p>
        </p:txBody>
      </p:sp>
    </p:spTree>
    <p:extLst>
      <p:ext uri="{BB962C8B-B14F-4D97-AF65-F5344CB8AC3E}">
        <p14:creationId xmlns:p14="http://schemas.microsoft.com/office/powerpoint/2010/main" val="6712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6F39E8-4E64-6546-88B6-7000F0390584}" type="datetimeFigureOut">
              <a:rPr lang="en-US" smtClean="0"/>
              <a:t>10/4/22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6910DC-F4A2-2747-B305-2CCBC1BF6A9E}" type="slidenum">
              <a:rPr lang="en-US" smtClean="0"/>
              <a:t>‹#›</a:t>
            </a:fld>
            <a:endParaRPr lang="en-US"/>
          </a:p>
        </p:txBody>
      </p:sp>
    </p:spTree>
    <p:extLst>
      <p:ext uri="{BB962C8B-B14F-4D97-AF65-F5344CB8AC3E}">
        <p14:creationId xmlns:p14="http://schemas.microsoft.com/office/powerpoint/2010/main" val="15571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F39E8-4E64-6546-88B6-7000F0390584}" type="datetimeFigureOut">
              <a:rPr lang="en-US" smtClean="0"/>
              <a:t>10/4/22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6910DC-F4A2-2747-B305-2CCBC1BF6A9E}" type="slidenum">
              <a:rPr lang="en-US" smtClean="0"/>
              <a:t>‹#›</a:t>
            </a:fld>
            <a:endParaRPr lang="en-US"/>
          </a:p>
        </p:txBody>
      </p:sp>
    </p:spTree>
    <p:extLst>
      <p:ext uri="{BB962C8B-B14F-4D97-AF65-F5344CB8AC3E}">
        <p14:creationId xmlns:p14="http://schemas.microsoft.com/office/powerpoint/2010/main" val="138875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F39E8-4E64-6546-88B6-7000F0390584}" type="datetimeFigureOut">
              <a:rPr lang="en-US" smtClean="0"/>
              <a:t>10/4/22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910DC-F4A2-2747-B305-2CCBC1BF6A9E}" type="slidenum">
              <a:rPr lang="en-US" smtClean="0"/>
              <a:t>‹#›</a:t>
            </a:fld>
            <a:endParaRPr lang="en-US"/>
          </a:p>
        </p:txBody>
      </p:sp>
    </p:spTree>
    <p:extLst>
      <p:ext uri="{BB962C8B-B14F-4D97-AF65-F5344CB8AC3E}">
        <p14:creationId xmlns:p14="http://schemas.microsoft.com/office/powerpoint/2010/main" val="192942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F39E8-4E64-6546-88B6-7000F0390584}" type="datetimeFigureOut">
              <a:rPr lang="en-US" smtClean="0"/>
              <a:t>10/4/22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6910DC-F4A2-2747-B305-2CCBC1BF6A9E}" type="slidenum">
              <a:rPr lang="en-US" smtClean="0"/>
              <a:t>‹#›</a:t>
            </a:fld>
            <a:endParaRPr lang="en-US"/>
          </a:p>
        </p:txBody>
      </p:sp>
    </p:spTree>
    <p:extLst>
      <p:ext uri="{BB962C8B-B14F-4D97-AF65-F5344CB8AC3E}">
        <p14:creationId xmlns:p14="http://schemas.microsoft.com/office/powerpoint/2010/main" val="913208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F39E8-4E64-6546-88B6-7000F0390584}" type="datetimeFigureOut">
              <a:rPr lang="en-US" smtClean="0"/>
              <a:t>10/4/22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910DC-F4A2-2747-B305-2CCBC1BF6A9E}" type="slidenum">
              <a:rPr lang="en-US" smtClean="0"/>
              <a:t>‹#›</a:t>
            </a:fld>
            <a:endParaRPr lang="en-US"/>
          </a:p>
        </p:txBody>
      </p:sp>
    </p:spTree>
    <p:extLst>
      <p:ext uri="{BB962C8B-B14F-4D97-AF65-F5344CB8AC3E}">
        <p14:creationId xmlns:p14="http://schemas.microsoft.com/office/powerpoint/2010/main" val="1588888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087lYrRpg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alacticphonics.com/" TargetMode="External"/><Relationship Id="rId4" Type="http://schemas.openxmlformats.org/officeDocument/2006/relationships/hyperlink" Target="http://www.letters-and-sounds.com/" TargetMode="External"/><Relationship Id="rId5" Type="http://schemas.openxmlformats.org/officeDocument/2006/relationships/hyperlink" Target="https://home.oxfordowl.co.uk/reading/learn-to-read-phonics/" TargetMode="External"/><Relationship Id="rId1" Type="http://schemas.openxmlformats.org/officeDocument/2006/relationships/slideLayout" Target="../slideLayouts/slideLayout2.xml"/><Relationship Id="rId2" Type="http://schemas.openxmlformats.org/officeDocument/2006/relationships/hyperlink" Target="http://www.phonicsplay.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heschoolrun.com/what-is-a-trigrap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winkl.co.uk/teaching-wiki/split-digraph"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39483"/>
            <a:ext cx="9144000" cy="2387600"/>
          </a:xfrm>
        </p:spPr>
        <p:txBody>
          <a:bodyPr>
            <a:normAutofit fontScale="90000"/>
          </a:bodyPr>
          <a:lstStyle/>
          <a:p>
            <a:r>
              <a:rPr lang="en-US" sz="8000" b="1" dirty="0" smtClean="0">
                <a:latin typeface="Chalkboard SE" charset="0"/>
                <a:ea typeface="Chalkboard SE" charset="0"/>
                <a:cs typeface="Chalkboard SE" charset="0"/>
              </a:rPr>
              <a:t>Phonics </a:t>
            </a:r>
            <a:r>
              <a:rPr lang="en-US" sz="8000" b="1" dirty="0" smtClean="0">
                <a:latin typeface="Chalkboard SE" charset="0"/>
                <a:ea typeface="Chalkboard SE" charset="0"/>
                <a:cs typeface="Chalkboard SE" charset="0"/>
              </a:rPr>
              <a:t>in Year 1.</a:t>
            </a:r>
            <a:br>
              <a:rPr lang="en-US" sz="8000" b="1" dirty="0" smtClean="0">
                <a:latin typeface="Chalkboard SE" charset="0"/>
                <a:ea typeface="Chalkboard SE" charset="0"/>
                <a:cs typeface="Chalkboard SE" charset="0"/>
              </a:rPr>
            </a:br>
            <a:r>
              <a:rPr lang="en-US" sz="8000" b="1" dirty="0" smtClean="0">
                <a:latin typeface="Chalkboard SE" charset="0"/>
                <a:ea typeface="Chalkboard SE" charset="0"/>
                <a:cs typeface="Chalkboard SE" charset="0"/>
              </a:rPr>
              <a:t>Now it gets tricky!</a:t>
            </a:r>
            <a:endParaRPr lang="en-US" sz="8000" b="1" dirty="0">
              <a:latin typeface="Chalkboard SE" charset="0"/>
              <a:ea typeface="Chalkboard SE" charset="0"/>
              <a:cs typeface="Chalkboard SE" charset="0"/>
            </a:endParaRPr>
          </a:p>
        </p:txBody>
      </p:sp>
      <p:sp>
        <p:nvSpPr>
          <p:cNvPr id="3" name="Subtitle 2"/>
          <p:cNvSpPr>
            <a:spLocks noGrp="1"/>
          </p:cNvSpPr>
          <p:nvPr>
            <p:ph type="subTitle" idx="1"/>
          </p:nvPr>
        </p:nvSpPr>
        <p:spPr/>
        <p:txBody>
          <a:bodyPr>
            <a:noAutofit/>
          </a:bodyPr>
          <a:lstStyle/>
          <a:p>
            <a:r>
              <a:rPr lang="en-US" sz="6000" dirty="0" smtClean="0">
                <a:latin typeface="Chalkboard" charset="0"/>
                <a:ea typeface="Chalkboard" charset="0"/>
                <a:cs typeface="Chalkboard" charset="0"/>
              </a:rPr>
              <a:t>It’s exciting </a:t>
            </a:r>
            <a:r>
              <a:rPr lang="en-US" sz="6000" dirty="0" smtClean="0">
                <a:latin typeface="Chalkboard" charset="0"/>
                <a:ea typeface="Chalkboard" charset="0"/>
                <a:cs typeface="Chalkboard" charset="0"/>
              </a:rPr>
              <a:t>and fun!</a:t>
            </a:r>
          </a:p>
          <a:p>
            <a:r>
              <a:rPr lang="en-US" sz="6000" dirty="0" smtClean="0">
                <a:latin typeface="Chalkboard" charset="0"/>
                <a:ea typeface="Chalkboard" charset="0"/>
                <a:cs typeface="Chalkboard" charset="0"/>
              </a:rPr>
              <a:t>Can we crack the code?</a:t>
            </a:r>
          </a:p>
          <a:p>
            <a:endParaRPr lang="en-US" sz="6600" dirty="0" smtClean="0">
              <a:latin typeface="Sassoon Penpals" charset="0"/>
              <a:ea typeface="Sassoon Penpals" charset="0"/>
              <a:cs typeface="Sassoon Penpals"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489960" cy="11633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4468" y="5257800"/>
            <a:ext cx="1737868" cy="1316838"/>
          </a:xfrm>
          <a:prstGeom prst="rect">
            <a:avLst/>
          </a:prstGeom>
        </p:spPr>
      </p:pic>
    </p:spTree>
    <p:extLst>
      <p:ext uri="{BB962C8B-B14F-4D97-AF65-F5344CB8AC3E}">
        <p14:creationId xmlns:p14="http://schemas.microsoft.com/office/powerpoint/2010/main" val="686986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7948" y="0"/>
            <a:ext cx="8615316" cy="6428988"/>
          </a:xfrm>
        </p:spPr>
      </p:pic>
    </p:spTree>
    <p:extLst>
      <p:ext uri="{BB962C8B-B14F-4D97-AF65-F5344CB8AC3E}">
        <p14:creationId xmlns:p14="http://schemas.microsoft.com/office/powerpoint/2010/main" val="2100742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Chalkboard" charset="0"/>
                <a:ea typeface="Chalkboard" charset="0"/>
                <a:cs typeface="Chalkboard" charset="0"/>
              </a:rPr>
              <a:t>Year One Phonic Check</a:t>
            </a:r>
            <a:endParaRPr lang="en-US" sz="4000" b="1" dirty="0">
              <a:latin typeface="Chalkboard" charset="0"/>
              <a:ea typeface="Chalkboard" charset="0"/>
              <a:cs typeface="Chalkboard" charset="0"/>
            </a:endParaRPr>
          </a:p>
        </p:txBody>
      </p:sp>
      <p:sp>
        <p:nvSpPr>
          <p:cNvPr id="3" name="Content Placeholder 2"/>
          <p:cNvSpPr>
            <a:spLocks noGrp="1"/>
          </p:cNvSpPr>
          <p:nvPr>
            <p:ph idx="1"/>
          </p:nvPr>
        </p:nvSpPr>
        <p:spPr/>
        <p:txBody>
          <a:bodyPr/>
          <a:lstStyle/>
          <a:p>
            <a:r>
              <a:rPr lang="en-US" sz="3600" dirty="0" smtClean="0">
                <a:latin typeface="Chalkboard" charset="0"/>
                <a:ea typeface="Chalkboard" charset="0"/>
                <a:cs typeface="Chalkboard" charset="0"/>
              </a:rPr>
              <a:t>The Phonic Screen takes place in June. </a:t>
            </a:r>
          </a:p>
          <a:p>
            <a:r>
              <a:rPr lang="en-US" sz="3600" dirty="0" smtClean="0">
                <a:latin typeface="Chalkboard" charset="0"/>
                <a:ea typeface="Chalkboard" charset="0"/>
                <a:cs typeface="Chalkboard" charset="0"/>
              </a:rPr>
              <a:t>The children will be given 40 words to read.</a:t>
            </a:r>
          </a:p>
          <a:p>
            <a:r>
              <a:rPr lang="en-US" sz="3600" dirty="0" smtClean="0">
                <a:latin typeface="Chalkboard" charset="0"/>
                <a:ea typeface="Chalkboard" charset="0"/>
                <a:cs typeface="Chalkboard" charset="0"/>
              </a:rPr>
              <a:t>The words will be a mix of real words and alien words.</a:t>
            </a:r>
          </a:p>
          <a:p>
            <a:r>
              <a:rPr lang="en-US" sz="3600" dirty="0" smtClean="0">
                <a:latin typeface="Chalkboard" charset="0"/>
                <a:ea typeface="Chalkboard" charset="0"/>
                <a:cs typeface="Chalkboard" charset="0"/>
              </a:rPr>
              <a:t>If a child does not pass the phonic check then they take it again in Year 2.</a:t>
            </a:r>
          </a:p>
          <a:p>
            <a:endParaRPr lang="en-US" dirty="0"/>
          </a:p>
        </p:txBody>
      </p:sp>
    </p:spTree>
    <p:extLst>
      <p:ext uri="{BB962C8B-B14F-4D97-AF65-F5344CB8AC3E}">
        <p14:creationId xmlns:p14="http://schemas.microsoft.com/office/powerpoint/2010/main" val="1138582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latin typeface="Sassoon Penpals" charset="0"/>
                <a:ea typeface="Sassoon Penpals" charset="0"/>
                <a:cs typeface="Sassoon Penpals" charset="0"/>
              </a:rPr>
              <a:t>Example Phonic Check</a:t>
            </a:r>
            <a:endParaRPr lang="en-US" sz="5400" b="1" dirty="0">
              <a:latin typeface="Sassoon Penpals" charset="0"/>
              <a:ea typeface="Sassoon Penpals" charset="0"/>
              <a:cs typeface="Sassoon Penpals" charset="0"/>
            </a:endParaRPr>
          </a:p>
        </p:txBody>
      </p:sp>
      <p:pic>
        <p:nvPicPr>
          <p:cNvPr id="1025" name="Picture 1" descr="age1image1560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352021"/>
            <a:ext cx="7855444" cy="565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038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Chalkboard" charset="0"/>
                <a:ea typeface="Chalkboard" charset="0"/>
                <a:cs typeface="Chalkboard" charset="0"/>
              </a:rPr>
              <a:t>Common Exception words</a:t>
            </a:r>
            <a:r>
              <a:rPr lang="en-US" dirty="0" smtClean="0">
                <a:latin typeface="Chalkboard" charset="0"/>
                <a:ea typeface="Chalkboard" charset="0"/>
                <a:cs typeface="Chalkboard" charset="0"/>
              </a:rPr>
              <a:t>(CEW)</a:t>
            </a:r>
            <a:endParaRPr lang="en-US" dirty="0">
              <a:latin typeface="Chalkboard" charset="0"/>
              <a:ea typeface="Chalkboard" charset="0"/>
              <a:cs typeface="Chalkboard" charset="0"/>
            </a:endParaRPr>
          </a:p>
        </p:txBody>
      </p:sp>
      <p:sp>
        <p:nvSpPr>
          <p:cNvPr id="3" name="Content Placeholder 2"/>
          <p:cNvSpPr>
            <a:spLocks noGrp="1"/>
          </p:cNvSpPr>
          <p:nvPr>
            <p:ph idx="1"/>
          </p:nvPr>
        </p:nvSpPr>
        <p:spPr/>
        <p:txBody>
          <a:bodyPr>
            <a:normAutofit fontScale="92500" lnSpcReduction="20000"/>
          </a:bodyPr>
          <a:lstStyle/>
          <a:p>
            <a:pPr algn="ctr"/>
            <a:r>
              <a:rPr lang="en-US" sz="3600" dirty="0" smtClean="0">
                <a:latin typeface="Chalkboard" charset="0"/>
                <a:ea typeface="Chalkboard" charset="0"/>
                <a:cs typeface="Chalkboard" charset="0"/>
              </a:rPr>
              <a:t>We learn to read and spell </a:t>
            </a:r>
            <a:r>
              <a:rPr lang="en-US" sz="3600" dirty="0" smtClean="0">
                <a:latin typeface="Chalkboard" charset="0"/>
                <a:ea typeface="Chalkboard" charset="0"/>
                <a:cs typeface="Chalkboard" charset="0"/>
              </a:rPr>
              <a:t>CEW</a:t>
            </a:r>
            <a:r>
              <a:rPr lang="en-US" sz="3600" dirty="0" smtClean="0">
                <a:latin typeface="Chalkboard" charset="0"/>
                <a:ea typeface="Chalkboard" charset="0"/>
                <a:cs typeface="Chalkboard" charset="0"/>
              </a:rPr>
              <a:t>  </a:t>
            </a:r>
            <a:r>
              <a:rPr lang="en-US" sz="3600" dirty="0" smtClean="0">
                <a:latin typeface="Chalkboard" charset="0"/>
                <a:ea typeface="Chalkboard" charset="0"/>
                <a:cs typeface="Chalkboard" charset="0"/>
              </a:rPr>
              <a:t>They are not phonetic, they just have to be learnt.  </a:t>
            </a:r>
            <a:endParaRPr lang="en-US" sz="3600" dirty="0" smtClean="0">
              <a:latin typeface="Chalkboard" charset="0"/>
              <a:ea typeface="Chalkboard" charset="0"/>
              <a:cs typeface="Chalkboard" charset="0"/>
            </a:endParaRPr>
          </a:p>
          <a:p>
            <a:pPr marL="0" indent="0" algn="ctr">
              <a:buNone/>
            </a:pPr>
            <a:r>
              <a:rPr lang="en-US" sz="3600" dirty="0" smtClean="0">
                <a:solidFill>
                  <a:srgbClr val="FF0000"/>
                </a:solidFill>
                <a:latin typeface="Chalkboard" charset="0"/>
                <a:ea typeface="Chalkboard" charset="0"/>
                <a:cs typeface="Chalkboard" charset="0"/>
              </a:rPr>
              <a:t>said      </a:t>
            </a:r>
            <a:r>
              <a:rPr lang="en-US" sz="3600" dirty="0" smtClean="0">
                <a:solidFill>
                  <a:srgbClr val="FF0000"/>
                </a:solidFill>
                <a:latin typeface="Chalkboard" charset="0"/>
                <a:ea typeface="Chalkboard" charset="0"/>
                <a:cs typeface="Chalkboard" charset="0"/>
              </a:rPr>
              <a:t>they      are</a:t>
            </a:r>
          </a:p>
          <a:p>
            <a:r>
              <a:rPr lang="en-US" sz="3600" dirty="0" smtClean="0">
                <a:latin typeface="Chalkboard" charset="0"/>
                <a:ea typeface="Chalkboard" charset="0"/>
                <a:cs typeface="Chalkboard" charset="0"/>
              </a:rPr>
              <a:t>In the class Squawk our puppet is used to help the children learn to read and spell tricky words. He plays silly games with the words and then the words are displayed on Squawk’s wall for children to use.</a:t>
            </a:r>
          </a:p>
          <a:p>
            <a:r>
              <a:rPr lang="en-US" sz="3600" dirty="0" err="1" smtClean="0">
                <a:latin typeface="Chalkboard" charset="0"/>
                <a:ea typeface="Chalkboard" charset="0"/>
                <a:cs typeface="Chalkboard" charset="0"/>
              </a:rPr>
              <a:t>Youtube</a:t>
            </a:r>
            <a:r>
              <a:rPr lang="en-US" sz="3600" dirty="0">
                <a:latin typeface="Chalkboard" charset="0"/>
                <a:ea typeface="Chalkboard" charset="0"/>
                <a:cs typeface="Chalkboard" charset="0"/>
              </a:rPr>
              <a:t>: </a:t>
            </a:r>
            <a:r>
              <a:rPr lang="en-US" sz="3600" dirty="0" smtClean="0">
                <a:latin typeface="Chalkboard" charset="0"/>
                <a:ea typeface="Chalkboard" charset="0"/>
                <a:cs typeface="Chalkboard" charset="0"/>
              </a:rPr>
              <a:t>Tricky word songs </a:t>
            </a:r>
            <a:r>
              <a:rPr lang="en-US" sz="3600" dirty="0" smtClean="0">
                <a:latin typeface="Chalkboard" charset="0"/>
                <a:ea typeface="Chalkboard" charset="0"/>
                <a:cs typeface="Chalkboard" charset="0"/>
                <a:hlinkClick r:id="rId2"/>
              </a:rPr>
              <a:t>https</a:t>
            </a:r>
            <a:r>
              <a:rPr lang="en-US" sz="3600" dirty="0">
                <a:latin typeface="Chalkboard" charset="0"/>
                <a:ea typeface="Chalkboard" charset="0"/>
                <a:cs typeface="Chalkboard" charset="0"/>
                <a:hlinkClick r:id="rId2"/>
              </a:rPr>
              <a:t>://</a:t>
            </a:r>
            <a:r>
              <a:rPr lang="en-US" sz="3600" dirty="0" smtClean="0">
                <a:latin typeface="Chalkboard" charset="0"/>
                <a:ea typeface="Chalkboard" charset="0"/>
                <a:cs typeface="Chalkboard" charset="0"/>
                <a:hlinkClick r:id="rId2"/>
              </a:rPr>
              <a:t>www.youtube.com/watch?v=R087lYrRpgY</a:t>
            </a:r>
            <a:endParaRPr lang="en-US" sz="3600" dirty="0" smtClean="0">
              <a:latin typeface="Chalkboard" charset="0"/>
              <a:ea typeface="Chalkboard" charset="0"/>
              <a:cs typeface="Chalkboard" charset="0"/>
            </a:endParaRPr>
          </a:p>
          <a:p>
            <a:endParaRPr lang="en-US" sz="3600" dirty="0" smtClean="0">
              <a:latin typeface="Chalkboard" charset="0"/>
              <a:ea typeface="Chalkboard" charset="0"/>
              <a:cs typeface="Chalkboard" charset="0"/>
            </a:endParaRPr>
          </a:p>
          <a:p>
            <a:endParaRPr lang="en-US" dirty="0"/>
          </a:p>
        </p:txBody>
      </p:sp>
    </p:spTree>
    <p:extLst>
      <p:ext uri="{BB962C8B-B14F-4D97-AF65-F5344CB8AC3E}">
        <p14:creationId xmlns:p14="http://schemas.microsoft.com/office/powerpoint/2010/main" val="1127563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Chalkboard" charset="0"/>
                <a:ea typeface="Chalkboard" charset="0"/>
                <a:cs typeface="Chalkboard" charset="0"/>
              </a:rPr>
              <a:t>Expectations for Year 1</a:t>
            </a:r>
            <a:endParaRPr lang="en-US" sz="3600" dirty="0">
              <a:latin typeface="Chalkboard" charset="0"/>
              <a:ea typeface="Chalkboard" charset="0"/>
              <a:cs typeface="Chalkboard" charset="0"/>
            </a:endParaRPr>
          </a:p>
        </p:txBody>
      </p:sp>
      <p:sp>
        <p:nvSpPr>
          <p:cNvPr id="3" name="Content Placeholder 2"/>
          <p:cNvSpPr>
            <a:spLocks noGrp="1"/>
          </p:cNvSpPr>
          <p:nvPr>
            <p:ph idx="1"/>
          </p:nvPr>
        </p:nvSpPr>
        <p:spPr/>
        <p:txBody>
          <a:bodyPr>
            <a:normAutofit/>
          </a:bodyPr>
          <a:lstStyle/>
          <a:p>
            <a:r>
              <a:rPr lang="en-US" sz="3600" dirty="0" smtClean="0">
                <a:latin typeface="Chalkboard" charset="0"/>
                <a:ea typeface="Chalkboard" charset="0"/>
                <a:cs typeface="Chalkboard" charset="0"/>
              </a:rPr>
              <a:t>Writing can be read without mediation from others.</a:t>
            </a:r>
          </a:p>
          <a:p>
            <a:r>
              <a:rPr lang="en-US" sz="3600" dirty="0" smtClean="0">
                <a:latin typeface="Chalkboard" charset="0"/>
                <a:ea typeface="Chalkboard" charset="0"/>
                <a:cs typeface="Chalkboard" charset="0"/>
              </a:rPr>
              <a:t>Writing is phonetically plausible. </a:t>
            </a:r>
          </a:p>
          <a:p>
            <a:r>
              <a:rPr lang="en-US" sz="3600" dirty="0" smtClean="0">
                <a:latin typeface="Chalkboard" charset="0"/>
                <a:ea typeface="Chalkboard" charset="0"/>
                <a:cs typeface="Chalkboard" charset="0"/>
              </a:rPr>
              <a:t>Some tricky words (common exception words) are spelt </a:t>
            </a:r>
            <a:r>
              <a:rPr lang="en-US" sz="3600" dirty="0" smtClean="0">
                <a:latin typeface="Chalkboard" charset="0"/>
                <a:ea typeface="Chalkboard" charset="0"/>
                <a:cs typeface="Chalkboard" charset="0"/>
              </a:rPr>
              <a:t>correctly</a:t>
            </a:r>
          </a:p>
          <a:p>
            <a:r>
              <a:rPr lang="en-US" sz="3600" dirty="0" smtClean="0">
                <a:latin typeface="Chalkboard" charset="0"/>
                <a:ea typeface="Chalkboard" charset="0"/>
                <a:cs typeface="Chalkboard" charset="0"/>
              </a:rPr>
              <a:t>Days of the week are spelt correctly</a:t>
            </a:r>
          </a:p>
          <a:p>
            <a:r>
              <a:rPr lang="en-US" sz="3600" dirty="0" smtClean="0">
                <a:latin typeface="Chalkboard" charset="0"/>
                <a:ea typeface="Chalkboard" charset="0"/>
                <a:cs typeface="Chalkboard" charset="0"/>
              </a:rPr>
              <a:t>Letters formed correctly</a:t>
            </a:r>
            <a:endParaRPr lang="en-US" sz="3600" dirty="0">
              <a:latin typeface="Chalkboard" charset="0"/>
              <a:ea typeface="Chalkboard" charset="0"/>
              <a:cs typeface="Chalkboard" charset="0"/>
            </a:endParaRPr>
          </a:p>
        </p:txBody>
      </p:sp>
    </p:spTree>
    <p:extLst>
      <p:ext uri="{BB962C8B-B14F-4D97-AF65-F5344CB8AC3E}">
        <p14:creationId xmlns:p14="http://schemas.microsoft.com/office/powerpoint/2010/main" val="132287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Useful websites</a:t>
            </a:r>
            <a:endParaRPr lang="en-US" dirty="0"/>
          </a:p>
        </p:txBody>
      </p:sp>
      <p:sp>
        <p:nvSpPr>
          <p:cNvPr id="3" name="Content Placeholder 2"/>
          <p:cNvSpPr>
            <a:spLocks noGrp="1"/>
          </p:cNvSpPr>
          <p:nvPr>
            <p:ph idx="1"/>
          </p:nvPr>
        </p:nvSpPr>
        <p:spPr/>
        <p:txBody>
          <a:bodyPr/>
          <a:lstStyle/>
          <a:p>
            <a:r>
              <a:rPr lang="en-US" dirty="0" smtClean="0">
                <a:hlinkClick r:id="rId2"/>
              </a:rPr>
              <a:t>www.phonicsbloom.co.uk</a:t>
            </a:r>
            <a:endParaRPr lang="en-US" dirty="0" smtClean="0"/>
          </a:p>
          <a:p>
            <a:r>
              <a:rPr lang="en-US" dirty="0" smtClean="0">
                <a:hlinkClick r:id="rId3"/>
              </a:rPr>
              <a:t>www.galacticphonics.com</a:t>
            </a:r>
            <a:endParaRPr lang="en-US" dirty="0" smtClean="0"/>
          </a:p>
          <a:p>
            <a:r>
              <a:rPr lang="en-US" dirty="0" smtClean="0">
                <a:hlinkClick r:id="rId4"/>
              </a:rPr>
              <a:t>www.letters-and-sounds.com</a:t>
            </a:r>
            <a:endParaRPr lang="en-US" dirty="0" smtClean="0"/>
          </a:p>
          <a:p>
            <a:r>
              <a:rPr lang="en-US" dirty="0">
                <a:hlinkClick r:id="rId5"/>
              </a:rPr>
              <a:t>https://home.oxfordowl.co.uk/reading/learn-to-read-phonics</a:t>
            </a:r>
            <a:r>
              <a:rPr lang="en-US" dirty="0" smtClean="0">
                <a:hlinkClick r:id="rId5"/>
              </a:rPr>
              <a:t>/</a:t>
            </a:r>
            <a:endParaRPr lang="en-US" dirty="0" smtClean="0"/>
          </a:p>
          <a:p>
            <a:endParaRPr lang="en-US" dirty="0" smtClean="0"/>
          </a:p>
          <a:p>
            <a:endParaRPr lang="en-US" dirty="0"/>
          </a:p>
        </p:txBody>
      </p:sp>
    </p:spTree>
    <p:extLst>
      <p:ext uri="{BB962C8B-B14F-4D97-AF65-F5344CB8AC3E}">
        <p14:creationId xmlns:p14="http://schemas.microsoft.com/office/powerpoint/2010/main" val="307340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3592" y="365125"/>
            <a:ext cx="8695087" cy="5646611"/>
          </a:xfrm>
        </p:spPr>
      </p:pic>
    </p:spTree>
    <p:extLst>
      <p:ext uri="{BB962C8B-B14F-4D97-AF65-F5344CB8AC3E}">
        <p14:creationId xmlns:p14="http://schemas.microsoft.com/office/powerpoint/2010/main" val="146565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1271" y="254000"/>
            <a:ext cx="8348188" cy="6176963"/>
          </a:xfrm>
        </p:spPr>
      </p:pic>
    </p:spTree>
    <p:extLst>
      <p:ext uri="{BB962C8B-B14F-4D97-AF65-F5344CB8AC3E}">
        <p14:creationId xmlns:p14="http://schemas.microsoft.com/office/powerpoint/2010/main" val="1500814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17600"/>
            <a:ext cx="10515600" cy="5059363"/>
          </a:xfrm>
        </p:spPr>
        <p:txBody>
          <a:bodyPr>
            <a:normAutofit/>
          </a:bodyPr>
          <a:lstStyle/>
          <a:p>
            <a:r>
              <a:rPr lang="en-US" sz="3600" dirty="0" smtClean="0">
                <a:latin typeface="Chalkboard" charset="0"/>
                <a:ea typeface="Chalkboard" charset="0"/>
                <a:cs typeface="Chalkboard" charset="0"/>
              </a:rPr>
              <a:t>We explore </a:t>
            </a:r>
            <a:r>
              <a:rPr lang="en-US" sz="3600" dirty="0">
                <a:solidFill>
                  <a:schemeClr val="accent1">
                    <a:lumMod val="75000"/>
                  </a:schemeClr>
                </a:solidFill>
                <a:latin typeface="Chalkboard" charset="0"/>
                <a:ea typeface="Chalkboard" charset="0"/>
                <a:cs typeface="Chalkboard" charset="0"/>
              </a:rPr>
              <a:t>digraphs</a:t>
            </a:r>
            <a:r>
              <a:rPr lang="en-US" sz="3600" dirty="0">
                <a:latin typeface="Chalkboard" charset="0"/>
                <a:ea typeface="Chalkboard" charset="0"/>
                <a:cs typeface="Chalkboard" charset="0"/>
              </a:rPr>
              <a:t> (2 letters making 1 sound) and </a:t>
            </a:r>
            <a:r>
              <a:rPr lang="en-US" sz="3600" dirty="0">
                <a:latin typeface="Chalkboard" charset="0"/>
                <a:ea typeface="Chalkboard" charset="0"/>
                <a:cs typeface="Chalkboard" charset="0"/>
                <a:hlinkClick r:id="rId2"/>
              </a:rPr>
              <a:t>trigraphs</a:t>
            </a:r>
            <a:r>
              <a:rPr lang="en-US" sz="3600" dirty="0">
                <a:latin typeface="Chalkboard" charset="0"/>
                <a:ea typeface="Chalkboard" charset="0"/>
                <a:cs typeface="Chalkboard" charset="0"/>
              </a:rPr>
              <a:t> (3 letters making one sound</a:t>
            </a:r>
            <a:r>
              <a:rPr lang="en-US" sz="3600" dirty="0" smtClean="0">
                <a:latin typeface="Chalkboard" charset="0"/>
                <a:ea typeface="Chalkboard" charset="0"/>
                <a:cs typeface="Chalkboard" charset="0"/>
              </a:rPr>
              <a:t>.)</a:t>
            </a:r>
          </a:p>
          <a:p>
            <a:endParaRPr lang="en-US" sz="3600" dirty="0" smtClean="0">
              <a:latin typeface="Chalkboard" charset="0"/>
              <a:ea typeface="Chalkboard" charset="0"/>
              <a:cs typeface="Chalkboard" charset="0"/>
            </a:endParaRPr>
          </a:p>
          <a:p>
            <a:r>
              <a:rPr lang="en-US" sz="3600" dirty="0" smtClean="0">
                <a:latin typeface="Chalkboard" charset="0"/>
                <a:ea typeface="Chalkboard" charset="0"/>
                <a:cs typeface="Chalkboard" charset="0"/>
              </a:rPr>
              <a:t>We find out that one </a:t>
            </a:r>
            <a:r>
              <a:rPr lang="en-US" sz="3600" dirty="0">
                <a:latin typeface="Chalkboard" charset="0"/>
                <a:ea typeface="Chalkboard" charset="0"/>
                <a:cs typeface="Chalkboard" charset="0"/>
              </a:rPr>
              <a:t>sound </a:t>
            </a:r>
            <a:r>
              <a:rPr lang="en-US" sz="3600" dirty="0" smtClean="0">
                <a:latin typeface="Chalkboard" charset="0"/>
                <a:ea typeface="Chalkboard" charset="0"/>
                <a:cs typeface="Chalkboard" charset="0"/>
              </a:rPr>
              <a:t>can </a:t>
            </a:r>
            <a:r>
              <a:rPr lang="en-US" sz="3600" dirty="0">
                <a:latin typeface="Chalkboard" charset="0"/>
                <a:ea typeface="Chalkboard" charset="0"/>
                <a:cs typeface="Chalkboard" charset="0"/>
              </a:rPr>
              <a:t>be represented by different groups of letters</a:t>
            </a:r>
            <a:r>
              <a:rPr lang="en-US" sz="3600" dirty="0" smtClean="0">
                <a:latin typeface="Chalkboard" charset="0"/>
                <a:ea typeface="Chalkboard" charset="0"/>
                <a:cs typeface="Chalkboard" charset="0"/>
              </a:rPr>
              <a:t>: </a:t>
            </a:r>
            <a:r>
              <a:rPr lang="en-US" sz="3600" dirty="0" err="1" smtClean="0">
                <a:solidFill>
                  <a:srgbClr val="FF0000"/>
                </a:solidFill>
                <a:latin typeface="Chalkboard" charset="0"/>
                <a:ea typeface="Chalkboard" charset="0"/>
                <a:cs typeface="Chalkboard" charset="0"/>
              </a:rPr>
              <a:t>igh</a:t>
            </a:r>
            <a:r>
              <a:rPr lang="en-US" sz="3600" dirty="0" smtClean="0">
                <a:solidFill>
                  <a:srgbClr val="FF0000"/>
                </a:solidFill>
                <a:latin typeface="Chalkboard" charset="0"/>
                <a:ea typeface="Chalkboard" charset="0"/>
                <a:cs typeface="Chalkboard" charset="0"/>
              </a:rPr>
              <a:t>, </a:t>
            </a:r>
            <a:r>
              <a:rPr lang="en-US" sz="3600" dirty="0" err="1" smtClean="0">
                <a:solidFill>
                  <a:srgbClr val="FF0000"/>
                </a:solidFill>
                <a:latin typeface="Chalkboard" charset="0"/>
                <a:ea typeface="Chalkboard" charset="0"/>
                <a:cs typeface="Chalkboard" charset="0"/>
              </a:rPr>
              <a:t>i</a:t>
            </a:r>
            <a:r>
              <a:rPr lang="en-US" sz="3600" dirty="0" smtClean="0">
                <a:solidFill>
                  <a:srgbClr val="FF0000"/>
                </a:solidFill>
                <a:latin typeface="Chalkboard" charset="0"/>
                <a:ea typeface="Chalkboard" charset="0"/>
                <a:cs typeface="Chalkboard" charset="0"/>
              </a:rPr>
              <a:t>-e, y, </a:t>
            </a:r>
            <a:r>
              <a:rPr lang="en-US" sz="3600" dirty="0" err="1" smtClean="0">
                <a:solidFill>
                  <a:srgbClr val="FF0000"/>
                </a:solidFill>
                <a:latin typeface="Chalkboard" charset="0"/>
                <a:ea typeface="Chalkboard" charset="0"/>
                <a:cs typeface="Chalkboard" charset="0"/>
              </a:rPr>
              <a:t>ie</a:t>
            </a:r>
            <a:endParaRPr lang="en-US" sz="3600" dirty="0" smtClean="0">
              <a:solidFill>
                <a:srgbClr val="FF0000"/>
              </a:solidFill>
              <a:latin typeface="Chalkboard" charset="0"/>
              <a:ea typeface="Chalkboard" charset="0"/>
              <a:cs typeface="Chalkboard" charset="0"/>
            </a:endParaRPr>
          </a:p>
        </p:txBody>
      </p:sp>
    </p:spTree>
    <p:extLst>
      <p:ext uri="{BB962C8B-B14F-4D97-AF65-F5344CB8AC3E}">
        <p14:creationId xmlns:p14="http://schemas.microsoft.com/office/powerpoint/2010/main" val="682257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300" b="1" dirty="0" smtClean="0">
                <a:latin typeface="Sassoon Penpals" charset="0"/>
                <a:ea typeface="Sassoon Penpals" charset="0"/>
                <a:cs typeface="Sassoon Penpals" charset="0"/>
              </a:rPr>
              <a:t>Alternative pronunciations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latin typeface="Sassoon Penpals" charset="0"/>
                <a:ea typeface="Sassoon Penpals" charset="0"/>
                <a:cs typeface="Sassoon Penpals" charset="0"/>
              </a:rPr>
              <a:t> </a:t>
            </a:r>
            <a:r>
              <a:rPr lang="en-US" sz="6000" dirty="0" smtClean="0">
                <a:solidFill>
                  <a:srgbClr val="00B050"/>
                </a:solidFill>
                <a:latin typeface="Sassoon Penpals" charset="0"/>
                <a:ea typeface="Sassoon Penpals" charset="0"/>
                <a:cs typeface="Sassoon Penpals" charset="0"/>
              </a:rPr>
              <a:t>c </a:t>
            </a:r>
            <a:r>
              <a:rPr lang="en-US" sz="6000" dirty="0" smtClean="0">
                <a:latin typeface="Sassoon Penpals" charset="0"/>
                <a:ea typeface="Sassoon Penpals" charset="0"/>
                <a:cs typeface="Sassoon Penpals" charset="0"/>
              </a:rPr>
              <a:t>as in </a:t>
            </a:r>
            <a:r>
              <a:rPr lang="en-US" sz="6000" dirty="0" smtClean="0">
                <a:solidFill>
                  <a:srgbClr val="00B050"/>
                </a:solidFill>
                <a:latin typeface="Sassoon Penpals" charset="0"/>
                <a:ea typeface="Sassoon Penpals" charset="0"/>
                <a:cs typeface="Sassoon Penpals" charset="0"/>
              </a:rPr>
              <a:t>cat</a:t>
            </a:r>
            <a:r>
              <a:rPr lang="en-US" sz="6000" dirty="0" smtClean="0">
                <a:latin typeface="Sassoon Penpals" charset="0"/>
                <a:ea typeface="Sassoon Penpals" charset="0"/>
                <a:cs typeface="Sassoon Penpals" charset="0"/>
              </a:rPr>
              <a:t>, then </a:t>
            </a:r>
            <a:r>
              <a:rPr lang="en-US" sz="6000" dirty="0" smtClean="0">
                <a:solidFill>
                  <a:srgbClr val="FF0000"/>
                </a:solidFill>
                <a:latin typeface="Sassoon Penpals" charset="0"/>
                <a:ea typeface="Sassoon Penpals" charset="0"/>
                <a:cs typeface="Sassoon Penpals" charset="0"/>
              </a:rPr>
              <a:t>c</a:t>
            </a:r>
            <a:r>
              <a:rPr lang="en-US" sz="6000" dirty="0" smtClean="0">
                <a:latin typeface="Sassoon Penpals" charset="0"/>
                <a:ea typeface="Sassoon Penpals" charset="0"/>
                <a:cs typeface="Sassoon Penpals" charset="0"/>
              </a:rPr>
              <a:t> as in </a:t>
            </a:r>
            <a:r>
              <a:rPr lang="en-US" sz="6000" dirty="0" smtClean="0">
                <a:solidFill>
                  <a:srgbClr val="FF0000"/>
                </a:solidFill>
                <a:latin typeface="Sassoon Penpals" charset="0"/>
                <a:ea typeface="Sassoon Penpals" charset="0"/>
                <a:cs typeface="Sassoon Penpals" charset="0"/>
              </a:rPr>
              <a:t>rice, </a:t>
            </a:r>
            <a:r>
              <a:rPr lang="en-US" sz="6000" dirty="0" smtClean="0">
                <a:solidFill>
                  <a:srgbClr val="FF0000"/>
                </a:solidFill>
                <a:latin typeface="Sassoon Penpals" charset="0"/>
                <a:ea typeface="Sassoon Penpals" charset="0"/>
                <a:cs typeface="Sassoon Penpals" charset="0"/>
              </a:rPr>
              <a:t>ice</a:t>
            </a:r>
            <a:r>
              <a:rPr lang="en-US" sz="6000" dirty="0">
                <a:solidFill>
                  <a:srgbClr val="FF0000"/>
                </a:solidFill>
                <a:latin typeface="Sassoon Penpals" charset="0"/>
                <a:ea typeface="Sassoon Penpals" charset="0"/>
                <a:cs typeface="Sassoon Penpals" charset="0"/>
              </a:rPr>
              <a:t> </a:t>
            </a:r>
            <a:r>
              <a:rPr lang="en-US" sz="6000" dirty="0" smtClean="0">
                <a:solidFill>
                  <a:srgbClr val="FF0000"/>
                </a:solidFill>
                <a:latin typeface="Sassoon Penpals" charset="0"/>
                <a:ea typeface="Sassoon Penpals" charset="0"/>
                <a:cs typeface="Sassoon Penpals" charset="0"/>
              </a:rPr>
              <a:t>(soft c)</a:t>
            </a:r>
            <a:endParaRPr lang="en-US" sz="6000" dirty="0" smtClean="0">
              <a:solidFill>
                <a:srgbClr val="FF0000"/>
              </a:solidFill>
              <a:latin typeface="Sassoon Penpals" charset="0"/>
              <a:ea typeface="Sassoon Penpals" charset="0"/>
              <a:cs typeface="Sassoon Penpals"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6000" dirty="0">
                <a:solidFill>
                  <a:srgbClr val="00B050"/>
                </a:solidFill>
                <a:latin typeface="Sassoon Penpals" charset="0"/>
                <a:ea typeface="Sassoon Penpals" charset="0"/>
                <a:cs typeface="Sassoon Penpals" charset="0"/>
              </a:rPr>
              <a:t>g</a:t>
            </a:r>
            <a:r>
              <a:rPr lang="en-US" sz="6000" dirty="0" smtClean="0">
                <a:solidFill>
                  <a:srgbClr val="00B050"/>
                </a:solidFill>
                <a:latin typeface="Sassoon Penpals" charset="0"/>
                <a:ea typeface="Sassoon Penpals" charset="0"/>
                <a:cs typeface="Sassoon Penpals" charset="0"/>
              </a:rPr>
              <a:t> </a:t>
            </a:r>
            <a:r>
              <a:rPr lang="en-US" sz="6000" dirty="0" smtClean="0">
                <a:latin typeface="Sassoon Penpals" charset="0"/>
                <a:ea typeface="Sassoon Penpals" charset="0"/>
                <a:cs typeface="Sassoon Penpals" charset="0"/>
              </a:rPr>
              <a:t>as in </a:t>
            </a:r>
            <a:r>
              <a:rPr lang="en-US" sz="6000" dirty="0" smtClean="0">
                <a:solidFill>
                  <a:srgbClr val="00B050"/>
                </a:solidFill>
                <a:latin typeface="Sassoon Penpals" charset="0"/>
                <a:ea typeface="Sassoon Penpals" charset="0"/>
                <a:cs typeface="Sassoon Penpals" charset="0"/>
              </a:rPr>
              <a:t>get </a:t>
            </a:r>
            <a:r>
              <a:rPr lang="en-US" sz="6000" dirty="0" smtClean="0">
                <a:latin typeface="Sassoon Penpals" charset="0"/>
                <a:ea typeface="Sassoon Penpals" charset="0"/>
                <a:cs typeface="Sassoon Penpals" charset="0"/>
              </a:rPr>
              <a:t>, then </a:t>
            </a:r>
            <a:r>
              <a:rPr lang="en-US" sz="6000" dirty="0" smtClean="0">
                <a:solidFill>
                  <a:srgbClr val="FF0000"/>
                </a:solidFill>
                <a:latin typeface="Sassoon Penpals" charset="0"/>
                <a:ea typeface="Sassoon Penpals" charset="0"/>
                <a:cs typeface="Sassoon Penpals" charset="0"/>
              </a:rPr>
              <a:t>g </a:t>
            </a:r>
            <a:r>
              <a:rPr lang="en-US" sz="6000" dirty="0" smtClean="0">
                <a:latin typeface="Sassoon Penpals" charset="0"/>
                <a:ea typeface="Sassoon Penpals" charset="0"/>
                <a:cs typeface="Sassoon Penpals" charset="0"/>
              </a:rPr>
              <a:t>as in </a:t>
            </a:r>
            <a:r>
              <a:rPr lang="en-US" sz="6000" dirty="0" smtClean="0">
                <a:solidFill>
                  <a:srgbClr val="FF0000"/>
                </a:solidFill>
                <a:latin typeface="Sassoon Penpals" charset="0"/>
                <a:ea typeface="Sassoon Penpals" charset="0"/>
                <a:cs typeface="Sassoon Penpals" charset="0"/>
              </a:rPr>
              <a:t>cage, George</a:t>
            </a:r>
          </a:p>
          <a:p>
            <a:pPr marL="0" marR="0" lvl="0" indent="0" defTabSz="914400" eaLnBrk="1" fontAlgn="auto" latinLnBrk="0" hangingPunct="1">
              <a:lnSpc>
                <a:spcPct val="100000"/>
              </a:lnSpc>
              <a:spcBef>
                <a:spcPts val="0"/>
              </a:spcBef>
              <a:spcAft>
                <a:spcPts val="0"/>
              </a:spcAft>
              <a:buClrTx/>
              <a:buSzTx/>
              <a:buFontTx/>
              <a:buNone/>
              <a:tabLst/>
              <a:defRPr/>
            </a:pPr>
            <a:r>
              <a:rPr lang="en-US" sz="6000" dirty="0">
                <a:solidFill>
                  <a:srgbClr val="00B050"/>
                </a:solidFill>
                <a:latin typeface="Sassoon Penpals" charset="0"/>
                <a:ea typeface="Sassoon Penpals" charset="0"/>
                <a:cs typeface="Sassoon Penpals" charset="0"/>
              </a:rPr>
              <a:t>i</a:t>
            </a:r>
            <a:r>
              <a:rPr lang="en-US" sz="6000" dirty="0" smtClean="0">
                <a:solidFill>
                  <a:srgbClr val="00B050"/>
                </a:solidFill>
                <a:latin typeface="Sassoon Penpals" charset="0"/>
                <a:ea typeface="Sassoon Penpals" charset="0"/>
                <a:cs typeface="Sassoon Penpals" charset="0"/>
              </a:rPr>
              <a:t> </a:t>
            </a:r>
            <a:r>
              <a:rPr lang="en-US" sz="6000" dirty="0" smtClean="0">
                <a:latin typeface="Sassoon Penpals" charset="0"/>
                <a:ea typeface="Sassoon Penpals" charset="0"/>
                <a:cs typeface="Sassoon Penpals" charset="0"/>
              </a:rPr>
              <a:t>as in </a:t>
            </a:r>
            <a:r>
              <a:rPr lang="en-US" sz="6000" dirty="0" smtClean="0">
                <a:solidFill>
                  <a:srgbClr val="00B050"/>
                </a:solidFill>
                <a:latin typeface="Sassoon Penpals" charset="0"/>
                <a:ea typeface="Sassoon Penpals" charset="0"/>
                <a:cs typeface="Sassoon Penpals" charset="0"/>
              </a:rPr>
              <a:t>tin</a:t>
            </a:r>
            <a:r>
              <a:rPr lang="en-US" sz="6000" dirty="0" smtClean="0">
                <a:latin typeface="Sassoon Penpals" charset="0"/>
                <a:ea typeface="Sassoon Penpals" charset="0"/>
                <a:cs typeface="Sassoon Penpals" charset="0"/>
              </a:rPr>
              <a:t>, then </a:t>
            </a:r>
            <a:r>
              <a:rPr lang="en-US" sz="6000" dirty="0" err="1">
                <a:solidFill>
                  <a:srgbClr val="FF0000"/>
                </a:solidFill>
                <a:latin typeface="Sassoon Penpals" charset="0"/>
                <a:ea typeface="Sassoon Penpals" charset="0"/>
                <a:cs typeface="Sassoon Penpals" charset="0"/>
              </a:rPr>
              <a:t>i</a:t>
            </a:r>
            <a:r>
              <a:rPr lang="en-US" sz="6000" dirty="0" smtClean="0">
                <a:solidFill>
                  <a:srgbClr val="FF0000"/>
                </a:solidFill>
                <a:latin typeface="Sassoon Penpals" charset="0"/>
                <a:ea typeface="Sassoon Penpals" charset="0"/>
                <a:cs typeface="Sassoon Penpals" charset="0"/>
              </a:rPr>
              <a:t> </a:t>
            </a:r>
            <a:r>
              <a:rPr lang="en-US" sz="6000" dirty="0" smtClean="0">
                <a:latin typeface="Sassoon Penpals" charset="0"/>
                <a:ea typeface="Sassoon Penpals" charset="0"/>
                <a:cs typeface="Sassoon Penpals" charset="0"/>
              </a:rPr>
              <a:t>as in </a:t>
            </a:r>
            <a:r>
              <a:rPr lang="en-US" sz="6000" dirty="0" smtClean="0">
                <a:solidFill>
                  <a:srgbClr val="FF0000"/>
                </a:solidFill>
                <a:latin typeface="Sassoon Penpals" charset="0"/>
                <a:ea typeface="Sassoon Penpals" charset="0"/>
                <a:cs typeface="Sassoon Penpals" charset="0"/>
              </a:rPr>
              <a:t>find</a:t>
            </a:r>
          </a:p>
          <a:p>
            <a:pPr marL="0" marR="0" lvl="0" indent="0" defTabSz="914400" eaLnBrk="1" fontAlgn="auto" latinLnBrk="0" hangingPunct="1">
              <a:lnSpc>
                <a:spcPct val="100000"/>
              </a:lnSpc>
              <a:spcBef>
                <a:spcPts val="0"/>
              </a:spcBef>
              <a:spcAft>
                <a:spcPts val="0"/>
              </a:spcAft>
              <a:buClrTx/>
              <a:buSzTx/>
              <a:buFontTx/>
              <a:buNone/>
              <a:tabLst/>
              <a:defRPr/>
            </a:pPr>
            <a:r>
              <a:rPr lang="en-US" sz="6000" dirty="0" err="1">
                <a:solidFill>
                  <a:srgbClr val="00B050"/>
                </a:solidFill>
                <a:latin typeface="Sassoon Penpals" charset="0"/>
                <a:ea typeface="Sassoon Penpals" charset="0"/>
                <a:cs typeface="Sassoon Penpals" charset="0"/>
              </a:rPr>
              <a:t>c</a:t>
            </a:r>
            <a:r>
              <a:rPr lang="en-US" sz="6000" dirty="0" err="1" smtClean="0">
                <a:solidFill>
                  <a:srgbClr val="00B050"/>
                </a:solidFill>
                <a:latin typeface="Sassoon Penpals" charset="0"/>
                <a:ea typeface="Sassoon Penpals" charset="0"/>
                <a:cs typeface="Sassoon Penpals" charset="0"/>
              </a:rPr>
              <a:t>h</a:t>
            </a:r>
            <a:r>
              <a:rPr lang="en-US" sz="6000" dirty="0" smtClean="0">
                <a:latin typeface="Sassoon Penpals" charset="0"/>
                <a:ea typeface="Sassoon Penpals" charset="0"/>
                <a:cs typeface="Sassoon Penpals" charset="0"/>
              </a:rPr>
              <a:t> as in </a:t>
            </a:r>
            <a:r>
              <a:rPr lang="en-US" sz="6000" dirty="0" smtClean="0">
                <a:solidFill>
                  <a:srgbClr val="00B050"/>
                </a:solidFill>
                <a:latin typeface="Sassoon Penpals" charset="0"/>
                <a:ea typeface="Sassoon Penpals" charset="0"/>
                <a:cs typeface="Sassoon Penpals" charset="0"/>
              </a:rPr>
              <a:t>chin</a:t>
            </a:r>
            <a:r>
              <a:rPr lang="en-US" sz="6000" dirty="0" smtClean="0">
                <a:latin typeface="Sassoon Penpals" charset="0"/>
                <a:ea typeface="Sassoon Penpals" charset="0"/>
                <a:cs typeface="Sassoon Penpals" charset="0"/>
              </a:rPr>
              <a:t>, then </a:t>
            </a:r>
            <a:r>
              <a:rPr lang="en-US" sz="6000" dirty="0" err="1" smtClean="0">
                <a:solidFill>
                  <a:srgbClr val="FF0000"/>
                </a:solidFill>
                <a:latin typeface="Sassoon Penpals" charset="0"/>
                <a:ea typeface="Sassoon Penpals" charset="0"/>
                <a:cs typeface="Sassoon Penpals" charset="0"/>
              </a:rPr>
              <a:t>ch</a:t>
            </a:r>
            <a:r>
              <a:rPr lang="en-US" sz="6000" dirty="0" smtClean="0">
                <a:latin typeface="Sassoon Penpals" charset="0"/>
                <a:ea typeface="Sassoon Penpals" charset="0"/>
                <a:cs typeface="Sassoon Penpals" charset="0"/>
              </a:rPr>
              <a:t> as in </a:t>
            </a:r>
            <a:r>
              <a:rPr lang="en-US" sz="6000" dirty="0" smtClean="0">
                <a:solidFill>
                  <a:srgbClr val="FF0000"/>
                </a:solidFill>
                <a:latin typeface="Sassoon Penpals" charset="0"/>
                <a:ea typeface="Sassoon Penpals" charset="0"/>
                <a:cs typeface="Sassoon Penpals" charset="0"/>
              </a:rPr>
              <a:t>school.</a:t>
            </a:r>
            <a:endParaRPr lang="en-US" sz="6000" dirty="0">
              <a:solidFill>
                <a:srgbClr val="FF0000"/>
              </a:solidFill>
              <a:latin typeface="Sassoon Penpals" charset="0"/>
              <a:ea typeface="Sassoon Penpals" charset="0"/>
              <a:cs typeface="Sassoon Penpals" charset="0"/>
            </a:endParaRPr>
          </a:p>
        </p:txBody>
      </p:sp>
    </p:spTree>
    <p:extLst>
      <p:ext uri="{BB962C8B-B14F-4D97-AF65-F5344CB8AC3E}">
        <p14:creationId xmlns:p14="http://schemas.microsoft.com/office/powerpoint/2010/main" val="2037888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Chalkboard" charset="0"/>
                <a:ea typeface="Chalkboard" charset="0"/>
                <a:cs typeface="Chalkboard" charset="0"/>
              </a:rPr>
              <a:t>Split digraphs</a:t>
            </a:r>
            <a:r>
              <a:rPr lang="en-US" b="1" dirty="0" smtClean="0">
                <a:latin typeface="Sassoon Penpals" charset="0"/>
                <a:ea typeface="Sassoon Penpals" charset="0"/>
                <a:cs typeface="Sassoon Penpals" charset="0"/>
              </a:rPr>
              <a:t/>
            </a:r>
            <a:br>
              <a:rPr lang="en-US" b="1" dirty="0" smtClean="0">
                <a:latin typeface="Sassoon Penpals" charset="0"/>
                <a:ea typeface="Sassoon Penpals" charset="0"/>
                <a:cs typeface="Sassoon Penpals" charset="0"/>
              </a:rPr>
            </a:br>
            <a:endParaRPr lang="en-US" b="1" dirty="0">
              <a:latin typeface="Sassoon Penpals" charset="0"/>
              <a:ea typeface="Sassoon Penpals" charset="0"/>
              <a:cs typeface="Sassoon Penpals" charset="0"/>
            </a:endParaRPr>
          </a:p>
        </p:txBody>
      </p:sp>
      <p:sp>
        <p:nvSpPr>
          <p:cNvPr id="3" name="Content Placeholder 2"/>
          <p:cNvSpPr>
            <a:spLocks noGrp="1"/>
          </p:cNvSpPr>
          <p:nvPr>
            <p:ph idx="1"/>
          </p:nvPr>
        </p:nvSpPr>
        <p:spPr/>
        <p:txBody>
          <a:bodyPr>
            <a:normAutofit fontScale="70000" lnSpcReduction="20000"/>
          </a:bodyPr>
          <a:lstStyle/>
          <a:p>
            <a:r>
              <a:rPr lang="en-US" sz="4600" i="1" dirty="0">
                <a:latin typeface="Chalkboard" charset="0"/>
                <a:ea typeface="Chalkboard" charset="0"/>
                <a:cs typeface="Chalkboard" charset="0"/>
              </a:rPr>
              <a:t>Two letters are together making one </a:t>
            </a:r>
            <a:r>
              <a:rPr lang="en-US" sz="4600" i="1" dirty="0" smtClean="0">
                <a:latin typeface="Chalkboard" charset="0"/>
                <a:ea typeface="Chalkboard" charset="0"/>
                <a:cs typeface="Chalkboard" charset="0"/>
              </a:rPr>
              <a:t>sound (digraph), </a:t>
            </a:r>
            <a:r>
              <a:rPr lang="en-US" sz="4600" i="1" dirty="0">
                <a:latin typeface="Chalkboard" charset="0"/>
                <a:ea typeface="Chalkboard" charset="0"/>
                <a:cs typeface="Chalkboard" charset="0"/>
              </a:rPr>
              <a:t>another letter pushes in between them and splits them up but they still make their sound</a:t>
            </a:r>
            <a:r>
              <a:rPr lang="en-US" sz="4600" i="1" dirty="0" smtClean="0">
                <a:latin typeface="Chalkboard" charset="0"/>
                <a:ea typeface="Chalkboard" charset="0"/>
                <a:cs typeface="Chalkboard" charset="0"/>
              </a:rPr>
              <a:t>.</a:t>
            </a:r>
          </a:p>
          <a:p>
            <a:endParaRPr lang="en-US" sz="4600" dirty="0" smtClean="0">
              <a:latin typeface="Chalkboard" charset="0"/>
              <a:ea typeface="Chalkboard" charset="0"/>
              <a:cs typeface="Chalkboard" charset="0"/>
            </a:endParaRPr>
          </a:p>
          <a:p>
            <a:r>
              <a:rPr lang="en-US" sz="4600" dirty="0" smtClean="0">
                <a:latin typeface="Chalkboard" charset="0"/>
                <a:ea typeface="Chalkboard" charset="0"/>
                <a:cs typeface="Chalkboard" charset="0"/>
              </a:rPr>
              <a:t>Split digraphs are also known as </a:t>
            </a:r>
            <a:r>
              <a:rPr lang="en-US" sz="4600" i="1" u="sng" dirty="0" smtClean="0">
                <a:solidFill>
                  <a:srgbClr val="0070C0"/>
                </a:solidFill>
                <a:latin typeface="Chalkboard" charset="0"/>
                <a:ea typeface="Chalkboard" charset="0"/>
                <a:cs typeface="Chalkboard" charset="0"/>
              </a:rPr>
              <a:t>Magic e </a:t>
            </a:r>
            <a:r>
              <a:rPr lang="en-US" sz="4600" dirty="0" smtClean="0">
                <a:latin typeface="Chalkboard" charset="0"/>
                <a:ea typeface="Chalkboard" charset="0"/>
                <a:cs typeface="Chalkboard" charset="0"/>
              </a:rPr>
              <a:t>or </a:t>
            </a:r>
            <a:r>
              <a:rPr lang="en-US" sz="4600" i="1" u="sng" dirty="0" smtClean="0">
                <a:solidFill>
                  <a:srgbClr val="0070C0"/>
                </a:solidFill>
                <a:latin typeface="Chalkboard" charset="0"/>
                <a:ea typeface="Chalkboard" charset="0"/>
                <a:cs typeface="Chalkboard" charset="0"/>
              </a:rPr>
              <a:t>Bossy </a:t>
            </a:r>
            <a:r>
              <a:rPr lang="en-US" sz="4600" i="1" u="sng" dirty="0" smtClean="0">
                <a:solidFill>
                  <a:srgbClr val="0070C0"/>
                </a:solidFill>
                <a:latin typeface="Chalkboard" charset="0"/>
                <a:ea typeface="Chalkboard" charset="0"/>
                <a:cs typeface="Chalkboard" charset="0"/>
              </a:rPr>
              <a:t>e</a:t>
            </a:r>
          </a:p>
          <a:p>
            <a:endParaRPr lang="en-US" sz="4600" i="1" u="sng" dirty="0" smtClean="0">
              <a:solidFill>
                <a:srgbClr val="0070C0"/>
              </a:solidFill>
              <a:latin typeface="Chalkboard" charset="0"/>
              <a:ea typeface="Chalkboard" charset="0"/>
              <a:cs typeface="Chalkboard" charset="0"/>
            </a:endParaRPr>
          </a:p>
          <a:p>
            <a:r>
              <a:rPr lang="en-US" sz="4600" dirty="0" smtClean="0">
                <a:latin typeface="Chalkboard" charset="0"/>
                <a:ea typeface="Chalkboard" charset="0"/>
                <a:cs typeface="Chalkboard" charset="0"/>
              </a:rPr>
              <a:t>The e makes the vowel say its name not its sound.     		</a:t>
            </a:r>
            <a:r>
              <a:rPr lang="en-US" sz="4600" dirty="0" smtClean="0">
                <a:solidFill>
                  <a:srgbClr val="FF0000"/>
                </a:solidFill>
                <a:latin typeface="Chalkboard" charset="0"/>
                <a:ea typeface="Chalkboard" charset="0"/>
                <a:cs typeface="Chalkboard" charset="0"/>
              </a:rPr>
              <a:t>b</a:t>
            </a:r>
            <a:r>
              <a:rPr lang="en-US" sz="4600" dirty="0" smtClean="0">
                <a:solidFill>
                  <a:srgbClr val="0070C0"/>
                </a:solidFill>
                <a:latin typeface="Chalkboard" charset="0"/>
                <a:ea typeface="Chalkboard" charset="0"/>
                <a:cs typeface="Chalkboard" charset="0"/>
              </a:rPr>
              <a:t>a</a:t>
            </a:r>
            <a:r>
              <a:rPr lang="en-US" sz="4600" dirty="0" smtClean="0">
                <a:solidFill>
                  <a:srgbClr val="FF0000"/>
                </a:solidFill>
                <a:latin typeface="Chalkboard" charset="0"/>
                <a:ea typeface="Chalkboard" charset="0"/>
                <a:cs typeface="Chalkboard" charset="0"/>
              </a:rPr>
              <a:t>k</a:t>
            </a:r>
            <a:r>
              <a:rPr lang="en-US" sz="4600" dirty="0" smtClean="0">
                <a:solidFill>
                  <a:srgbClr val="0070C0"/>
                </a:solidFill>
                <a:latin typeface="Chalkboard" charset="0"/>
                <a:ea typeface="Chalkboard" charset="0"/>
                <a:cs typeface="Chalkboard" charset="0"/>
              </a:rPr>
              <a:t>e</a:t>
            </a:r>
            <a:r>
              <a:rPr lang="en-US" sz="4600" dirty="0" smtClean="0">
                <a:solidFill>
                  <a:srgbClr val="FF0000"/>
                </a:solidFill>
                <a:latin typeface="Chalkboard" charset="0"/>
                <a:ea typeface="Chalkboard" charset="0"/>
                <a:cs typeface="Chalkboard" charset="0"/>
              </a:rPr>
              <a:t>             l</a:t>
            </a:r>
            <a:r>
              <a:rPr lang="en-US" sz="4600" dirty="0" smtClean="0">
                <a:solidFill>
                  <a:srgbClr val="0070C0"/>
                </a:solidFill>
                <a:latin typeface="Chalkboard" charset="0"/>
                <a:ea typeface="Chalkboard" charset="0"/>
                <a:cs typeface="Chalkboard" charset="0"/>
              </a:rPr>
              <a:t>i</a:t>
            </a:r>
            <a:r>
              <a:rPr lang="en-US" sz="4600" dirty="0" smtClean="0">
                <a:solidFill>
                  <a:srgbClr val="FF0000"/>
                </a:solidFill>
                <a:latin typeface="Chalkboard" charset="0"/>
                <a:ea typeface="Chalkboard" charset="0"/>
                <a:cs typeface="Chalkboard" charset="0"/>
              </a:rPr>
              <a:t>k</a:t>
            </a:r>
            <a:r>
              <a:rPr lang="en-US" sz="4600" dirty="0" smtClean="0">
                <a:solidFill>
                  <a:srgbClr val="0070C0"/>
                </a:solidFill>
                <a:latin typeface="Chalkboard" charset="0"/>
                <a:ea typeface="Chalkboard" charset="0"/>
                <a:cs typeface="Chalkboard" charset="0"/>
              </a:rPr>
              <a:t>e </a:t>
            </a:r>
            <a:r>
              <a:rPr lang="en-US" sz="4600" dirty="0" smtClean="0">
                <a:solidFill>
                  <a:srgbClr val="FF0000"/>
                </a:solidFill>
                <a:latin typeface="Chalkboard" charset="0"/>
                <a:ea typeface="Chalkboard" charset="0"/>
                <a:cs typeface="Chalkboard" charset="0"/>
              </a:rPr>
              <a:t>             j</a:t>
            </a:r>
            <a:r>
              <a:rPr lang="en-US" sz="4600" dirty="0" smtClean="0">
                <a:solidFill>
                  <a:srgbClr val="0070C0"/>
                </a:solidFill>
                <a:latin typeface="Chalkboard" charset="0"/>
                <a:ea typeface="Chalkboard" charset="0"/>
                <a:cs typeface="Chalkboard" charset="0"/>
              </a:rPr>
              <a:t>o</a:t>
            </a:r>
            <a:r>
              <a:rPr lang="en-US" sz="4600" dirty="0" smtClean="0">
                <a:solidFill>
                  <a:srgbClr val="FF0000"/>
                </a:solidFill>
                <a:latin typeface="Chalkboard" charset="0"/>
                <a:ea typeface="Chalkboard" charset="0"/>
                <a:cs typeface="Chalkboard" charset="0"/>
              </a:rPr>
              <a:t>k</a:t>
            </a:r>
            <a:r>
              <a:rPr lang="en-US" sz="4600" dirty="0" smtClean="0">
                <a:solidFill>
                  <a:srgbClr val="0070C0"/>
                </a:solidFill>
                <a:latin typeface="Chalkboard" charset="0"/>
                <a:ea typeface="Chalkboard" charset="0"/>
                <a:cs typeface="Chalkboard" charset="0"/>
              </a:rPr>
              <a:t>e</a:t>
            </a:r>
          </a:p>
          <a:p>
            <a:r>
              <a:rPr lang="en-US" sz="4600" i="1" dirty="0" smtClean="0">
                <a:latin typeface="Chalkboard" charset="0"/>
                <a:ea typeface="Chalkboard" charset="0"/>
                <a:cs typeface="Chalkboard" charset="0"/>
                <a:hlinkClick r:id="rId2"/>
              </a:rPr>
              <a:t>https</a:t>
            </a:r>
            <a:r>
              <a:rPr lang="en-US" sz="4600" i="1" dirty="0">
                <a:latin typeface="Chalkboard" charset="0"/>
                <a:ea typeface="Chalkboard" charset="0"/>
                <a:cs typeface="Chalkboard" charset="0"/>
                <a:hlinkClick r:id="rId2"/>
              </a:rPr>
              <a:t>://</a:t>
            </a:r>
            <a:r>
              <a:rPr lang="en-US" sz="4600" i="1" dirty="0" smtClean="0">
                <a:latin typeface="Chalkboard" charset="0"/>
                <a:ea typeface="Chalkboard" charset="0"/>
                <a:cs typeface="Chalkboard" charset="0"/>
                <a:hlinkClick r:id="rId2"/>
              </a:rPr>
              <a:t>www.twinkl.co.uk/teaching-wiki/split-digraph</a:t>
            </a:r>
            <a:endParaRPr lang="en-US" sz="4600" i="1" dirty="0" smtClean="0">
              <a:latin typeface="Chalkboard" charset="0"/>
              <a:ea typeface="Chalkboard" charset="0"/>
              <a:cs typeface="Chalkboard" charset="0"/>
            </a:endParaRPr>
          </a:p>
          <a:p>
            <a:endParaRPr lang="en-US" sz="4400" i="1" dirty="0">
              <a:latin typeface="Sassoon Penpals" charset="0"/>
              <a:ea typeface="Sassoon Penpals" charset="0"/>
              <a:cs typeface="Sassoon Penpals" charset="0"/>
            </a:endParaRPr>
          </a:p>
        </p:txBody>
      </p:sp>
    </p:spTree>
    <p:extLst>
      <p:ext uri="{BB962C8B-B14F-4D97-AF65-F5344CB8AC3E}">
        <p14:creationId xmlns:p14="http://schemas.microsoft.com/office/powerpoint/2010/main" val="2023554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838200" y="-3"/>
            <a:ext cx="10515600" cy="3132670"/>
          </a:xfrm>
        </p:spPr>
        <p:txBody>
          <a:bodyPr>
            <a:normAutofit fontScale="90000"/>
          </a:bodyPr>
          <a:lstStyle/>
          <a:p>
            <a:pPr algn="ctr">
              <a:lnSpc>
                <a:spcPct val="100000"/>
              </a:lnSpc>
              <a:spcBef>
                <a:spcPts val="0"/>
              </a:spcBef>
            </a:pPr>
            <a:r>
              <a:rPr lang="en-GB" b="1" dirty="0" smtClean="0">
                <a:latin typeface="Chalkboard" charset="0"/>
                <a:ea typeface="Chalkboard" charset="0"/>
                <a:cs typeface="Chalkboard" charset="0"/>
              </a:rPr>
              <a:t>Spelling</a:t>
            </a:r>
            <a:r>
              <a:rPr lang="en-GB" sz="3600" b="1" dirty="0" smtClean="0">
                <a:latin typeface="Chalkboard" charset="0"/>
                <a:ea typeface="Chalkboard" charset="0"/>
                <a:cs typeface="Chalkboard" charset="0"/>
              </a:rPr>
              <a:t/>
            </a:r>
            <a:br>
              <a:rPr lang="en-GB" sz="3600" b="1" dirty="0" smtClean="0">
                <a:latin typeface="Chalkboard" charset="0"/>
                <a:ea typeface="Chalkboard" charset="0"/>
                <a:cs typeface="Chalkboard" charset="0"/>
              </a:rPr>
            </a:br>
            <a:r>
              <a:rPr lang="en-GB" sz="3600" b="1" dirty="0" smtClean="0">
                <a:latin typeface="Chalkboard" charset="0"/>
                <a:ea typeface="Chalkboard" charset="0"/>
                <a:cs typeface="Chalkboard" charset="0"/>
              </a:rPr>
              <a:t>We </a:t>
            </a:r>
            <a:r>
              <a:rPr lang="en-GB" sz="3600" b="1" dirty="0">
                <a:latin typeface="Chalkboard" charset="0"/>
                <a:ea typeface="Chalkboard" charset="0"/>
                <a:cs typeface="Chalkboard" charset="0"/>
              </a:rPr>
              <a:t>learn best fit spellings.</a:t>
            </a:r>
            <a:r>
              <a:rPr lang="en-GB" sz="3600" dirty="0">
                <a:latin typeface="Chalkboard" charset="0"/>
                <a:ea typeface="Chalkboard" charset="0"/>
                <a:cs typeface="Chalkboard" charset="0"/>
              </a:rPr>
              <a:t/>
            </a:r>
            <a:br>
              <a:rPr lang="en-GB" sz="3600" dirty="0">
                <a:latin typeface="Chalkboard" charset="0"/>
                <a:ea typeface="Chalkboard" charset="0"/>
                <a:cs typeface="Chalkboard" charset="0"/>
              </a:rPr>
            </a:br>
            <a:r>
              <a:rPr lang="en-GB" sz="3600" dirty="0">
                <a:latin typeface="Chalkboard" charset="0"/>
                <a:ea typeface="Chalkboard" charset="0"/>
                <a:cs typeface="Chalkboard" charset="0"/>
              </a:rPr>
              <a:t>For example,  </a:t>
            </a:r>
            <a:r>
              <a:rPr lang="en-GB" sz="3600" b="1" dirty="0">
                <a:solidFill>
                  <a:srgbClr val="FF0000"/>
                </a:solidFill>
                <a:latin typeface="Chalkboard" charset="0"/>
                <a:ea typeface="Chalkboard" charset="0"/>
                <a:cs typeface="Chalkboard" charset="0"/>
              </a:rPr>
              <a:t>oi  oy </a:t>
            </a:r>
            <a:r>
              <a:rPr lang="en-GB" sz="3600" dirty="0">
                <a:solidFill>
                  <a:srgbClr val="FF0000"/>
                </a:solidFill>
                <a:latin typeface="Chalkboard" charset="0"/>
                <a:ea typeface="Chalkboard" charset="0"/>
                <a:cs typeface="Chalkboard" charset="0"/>
              </a:rPr>
              <a:t> </a:t>
            </a:r>
            <a:r>
              <a:rPr lang="en-GB" sz="3600" dirty="0">
                <a:latin typeface="Chalkboard" charset="0"/>
                <a:ea typeface="Chalkboard" charset="0"/>
                <a:cs typeface="Chalkboard" charset="0"/>
              </a:rPr>
              <a:t>make the same sound in words but which spelling choice do we use in our writing?</a:t>
            </a:r>
            <a:br>
              <a:rPr lang="en-GB" sz="3600" dirty="0">
                <a:latin typeface="Chalkboard" charset="0"/>
                <a:ea typeface="Chalkboard" charset="0"/>
                <a:cs typeface="Chalkboard" charset="0"/>
              </a:rPr>
            </a:br>
            <a:endParaRPr lang="en-US" sz="3600" dirty="0">
              <a:latin typeface="Chalkboard" charset="0"/>
              <a:ea typeface="Chalkboard" charset="0"/>
              <a:cs typeface="Chalkboard" charset="0"/>
            </a:endParaRPr>
          </a:p>
        </p:txBody>
      </p:sp>
      <p:sp>
        <p:nvSpPr>
          <p:cNvPr id="3" name="Content Placeholder 2"/>
          <p:cNvSpPr>
            <a:spLocks noGrp="1"/>
          </p:cNvSpPr>
          <p:nvPr>
            <p:ph idx="1"/>
          </p:nvPr>
        </p:nvSpPr>
        <p:spPr/>
        <p:txBody>
          <a:bodyPr>
            <a:noAutofit/>
          </a:bodyPr>
          <a:lstStyle/>
          <a:p>
            <a:pPr marL="0" indent="0" algn="ctr">
              <a:buNone/>
              <a:defRPr/>
            </a:pPr>
            <a:endParaRPr lang="en-GB" sz="3600" dirty="0" smtClean="0">
              <a:solidFill>
                <a:srgbClr val="FF0000"/>
              </a:solidFill>
              <a:latin typeface="Chalkboard" charset="0"/>
              <a:ea typeface="Chalkboard" charset="0"/>
              <a:cs typeface="Chalkboard" charset="0"/>
            </a:endParaRPr>
          </a:p>
          <a:p>
            <a:pPr marL="0" indent="0" algn="ctr">
              <a:buNone/>
              <a:defRPr/>
            </a:pPr>
            <a:r>
              <a:rPr lang="en-GB" sz="3600" dirty="0" err="1" smtClean="0">
                <a:solidFill>
                  <a:srgbClr val="FF0000"/>
                </a:solidFill>
                <a:latin typeface="Chalkboard" charset="0"/>
                <a:ea typeface="Chalkboard" charset="0"/>
                <a:cs typeface="Chalkboard" charset="0"/>
              </a:rPr>
              <a:t>boi</a:t>
            </a:r>
            <a:r>
              <a:rPr lang="en-GB" sz="3600" dirty="0" smtClean="0">
                <a:solidFill>
                  <a:srgbClr val="FF0000"/>
                </a:solidFill>
                <a:latin typeface="Chalkboard" charset="0"/>
                <a:ea typeface="Chalkboard" charset="0"/>
                <a:cs typeface="Chalkboard" charset="0"/>
              </a:rPr>
              <a:t>        boy</a:t>
            </a:r>
          </a:p>
          <a:p>
            <a:pPr marL="0" indent="0" algn="ctr">
              <a:buNone/>
              <a:defRPr/>
            </a:pPr>
            <a:endParaRPr lang="en-GB" sz="3600" dirty="0" smtClean="0">
              <a:solidFill>
                <a:srgbClr val="FF0000"/>
              </a:solidFill>
              <a:latin typeface="Chalkboard" charset="0"/>
              <a:ea typeface="Chalkboard" charset="0"/>
              <a:cs typeface="Chalkboard" charset="0"/>
            </a:endParaRPr>
          </a:p>
          <a:p>
            <a:pPr marL="0" indent="0">
              <a:buNone/>
              <a:defRPr/>
            </a:pPr>
            <a:r>
              <a:rPr lang="en-GB" sz="3600" dirty="0" smtClean="0">
                <a:latin typeface="Chalkboard" charset="0"/>
                <a:ea typeface="Chalkboard" charset="0"/>
                <a:cs typeface="Chalkboard" charset="0"/>
              </a:rPr>
              <a:t>Rules: </a:t>
            </a:r>
            <a:r>
              <a:rPr lang="en-GB" sz="3600" dirty="0" smtClean="0">
                <a:latin typeface="Chalkboard" charset="0"/>
                <a:ea typeface="Chalkboard" charset="0"/>
                <a:cs typeface="Chalkboard" charset="0"/>
              </a:rPr>
              <a:t> which </a:t>
            </a:r>
            <a:r>
              <a:rPr lang="en-GB" sz="3600" dirty="0" smtClean="0">
                <a:latin typeface="Chalkboard" charset="0"/>
                <a:ea typeface="Chalkboard" charset="0"/>
                <a:cs typeface="Chalkboard" charset="0"/>
              </a:rPr>
              <a:t>is used the most.</a:t>
            </a:r>
          </a:p>
          <a:p>
            <a:pPr marL="0" indent="0">
              <a:buNone/>
              <a:defRPr/>
            </a:pPr>
            <a:r>
              <a:rPr lang="en-GB" sz="3600" dirty="0">
                <a:latin typeface="Chalkboard" charset="0"/>
                <a:ea typeface="Chalkboard" charset="0"/>
                <a:cs typeface="Chalkboard" charset="0"/>
              </a:rPr>
              <a:t> </a:t>
            </a:r>
            <a:r>
              <a:rPr lang="en-GB" sz="3600" dirty="0" smtClean="0">
                <a:latin typeface="Chalkboard" charset="0"/>
                <a:ea typeface="Chalkboard" charset="0"/>
                <a:cs typeface="Chalkboard" charset="0"/>
              </a:rPr>
              <a:t>        </a:t>
            </a:r>
            <a:r>
              <a:rPr lang="en-GB" sz="3600" dirty="0" smtClean="0">
                <a:latin typeface="Chalkboard" charset="0"/>
                <a:ea typeface="Chalkboard" charset="0"/>
                <a:cs typeface="Chalkboard" charset="0"/>
              </a:rPr>
              <a:t>where </a:t>
            </a:r>
            <a:r>
              <a:rPr lang="en-GB" sz="3600" dirty="0" smtClean="0">
                <a:latin typeface="Chalkboard" charset="0"/>
                <a:ea typeface="Chalkboard" charset="0"/>
                <a:cs typeface="Chalkboard" charset="0"/>
              </a:rPr>
              <a:t>in the word is the spelling </a:t>
            </a:r>
            <a:r>
              <a:rPr lang="en-GB" sz="3600" dirty="0" smtClean="0">
                <a:latin typeface="Chalkboard" charset="0"/>
                <a:ea typeface="Chalkboard" charset="0"/>
                <a:cs typeface="Chalkboard" charset="0"/>
              </a:rPr>
              <a:t>choice</a:t>
            </a:r>
          </a:p>
          <a:p>
            <a:pPr marL="0" indent="0">
              <a:buNone/>
              <a:defRPr/>
            </a:pPr>
            <a:r>
              <a:rPr lang="en-GB" sz="3600" dirty="0">
                <a:latin typeface="Chalkboard" charset="0"/>
                <a:ea typeface="Chalkboard" charset="0"/>
                <a:cs typeface="Chalkboard" charset="0"/>
              </a:rPr>
              <a:t> </a:t>
            </a:r>
            <a:r>
              <a:rPr lang="en-GB" sz="3600" dirty="0" smtClean="0">
                <a:latin typeface="Chalkboard" charset="0"/>
                <a:ea typeface="Chalkboard" charset="0"/>
                <a:cs typeface="Chalkboard" charset="0"/>
              </a:rPr>
              <a:t>        used (middle, end.)</a:t>
            </a:r>
            <a:r>
              <a:rPr lang="en-GB" sz="3600" dirty="0" smtClean="0">
                <a:latin typeface="Chalkboard" charset="0"/>
                <a:ea typeface="Chalkboard" charset="0"/>
                <a:cs typeface="Chalkboard" charset="0"/>
              </a:rPr>
              <a:t>  </a:t>
            </a:r>
            <a:endParaRPr lang="en-GB" sz="3600" dirty="0" smtClean="0">
              <a:latin typeface="Chalkboard" charset="0"/>
              <a:ea typeface="Chalkboard" charset="0"/>
              <a:cs typeface="Chalkboard" charset="0"/>
            </a:endParaRPr>
          </a:p>
        </p:txBody>
      </p:sp>
      <p:sp>
        <p:nvSpPr>
          <p:cNvPr id="4" name="TextBox 3"/>
          <p:cNvSpPr txBox="1"/>
          <p:nvPr/>
        </p:nvSpPr>
        <p:spPr>
          <a:xfrm>
            <a:off x="3302000" y="4775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98840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Autofit/>
          </a:bodyPr>
          <a:lstStyle/>
          <a:p>
            <a:pPr algn="ctr"/>
            <a:r>
              <a:rPr lang="en-US" sz="3600" b="1" dirty="0" smtClean="0">
                <a:latin typeface="Chalkboard" charset="0"/>
                <a:ea typeface="Chalkboard" charset="0"/>
                <a:cs typeface="Chalkboard" charset="0"/>
              </a:rPr>
              <a:t>The </a:t>
            </a:r>
            <a:r>
              <a:rPr lang="en-US" sz="3600" b="1" dirty="0">
                <a:latin typeface="Chalkboard" charset="0"/>
                <a:ea typeface="Chalkboard" charset="0"/>
                <a:cs typeface="Chalkboard" charset="0"/>
              </a:rPr>
              <a:t>more you read the easier it gets to spot patterns and see words in your mind.</a:t>
            </a:r>
          </a:p>
        </p:txBody>
      </p:sp>
      <p:sp>
        <p:nvSpPr>
          <p:cNvPr id="3" name="Content Placeholder 2"/>
          <p:cNvSpPr>
            <a:spLocks noGrp="1"/>
          </p:cNvSpPr>
          <p:nvPr>
            <p:ph idx="1"/>
          </p:nvPr>
        </p:nvSpPr>
        <p:spPr/>
        <p:txBody>
          <a:bodyPr>
            <a:normAutofit/>
          </a:bodyPr>
          <a:lstStyle/>
          <a:p>
            <a:r>
              <a:rPr lang="en-US" sz="3600" dirty="0" smtClean="0">
                <a:latin typeface="Chalkboard" charset="0"/>
                <a:ea typeface="Chalkboard" charset="0"/>
                <a:cs typeface="Chalkboard" charset="0"/>
              </a:rPr>
              <a:t>Real books: </a:t>
            </a:r>
            <a:r>
              <a:rPr lang="en-US" sz="3600" b="1" dirty="0" err="1" smtClean="0">
                <a:latin typeface="Chalkboard" charset="0"/>
                <a:ea typeface="Chalkboard" charset="0"/>
                <a:cs typeface="Chalkboard" charset="0"/>
              </a:rPr>
              <a:t>ai</a:t>
            </a:r>
            <a:r>
              <a:rPr lang="en-US" sz="3600" b="1" dirty="0" smtClean="0">
                <a:latin typeface="Chalkboard" charset="0"/>
                <a:ea typeface="Chalkboard" charset="0"/>
                <a:cs typeface="Chalkboard" charset="0"/>
              </a:rPr>
              <a:t> </a:t>
            </a:r>
            <a:r>
              <a:rPr lang="en-US" sz="3600" dirty="0" smtClean="0">
                <a:latin typeface="Chalkboard" charset="0"/>
                <a:ea typeface="Chalkboard" charset="0"/>
                <a:cs typeface="Chalkboard" charset="0"/>
              </a:rPr>
              <a:t>  Snail and the whale	                 			</a:t>
            </a:r>
            <a:r>
              <a:rPr lang="en-US" sz="3600" b="1" dirty="0" smtClean="0">
                <a:latin typeface="Chalkboard" charset="0"/>
                <a:ea typeface="Chalkboard" charset="0"/>
                <a:cs typeface="Chalkboard" charset="0"/>
              </a:rPr>
              <a:t>oi </a:t>
            </a:r>
            <a:r>
              <a:rPr lang="en-US" sz="3600" dirty="0" smtClean="0">
                <a:latin typeface="Chalkboard" charset="0"/>
                <a:ea typeface="Chalkboard" charset="0"/>
                <a:cs typeface="Chalkboard" charset="0"/>
              </a:rPr>
              <a:t> </a:t>
            </a:r>
            <a:r>
              <a:rPr lang="en-US" sz="3600" dirty="0">
                <a:latin typeface="Chalkboard" charset="0"/>
                <a:ea typeface="Chalkboard" charset="0"/>
                <a:cs typeface="Chalkboard" charset="0"/>
              </a:rPr>
              <a:t>O</a:t>
            </a:r>
            <a:r>
              <a:rPr lang="en-US" sz="3600" dirty="0" smtClean="0">
                <a:latin typeface="Chalkboard" charset="0"/>
                <a:ea typeface="Chalkboard" charset="0"/>
                <a:cs typeface="Chalkboard" charset="0"/>
              </a:rPr>
              <a:t>i frog, Oi dog, Oi cat</a:t>
            </a:r>
            <a:r>
              <a:rPr lang="en-US" sz="3600" dirty="0">
                <a:latin typeface="Chalkboard" charset="0"/>
                <a:ea typeface="Chalkboard" charset="0"/>
                <a:cs typeface="Chalkboard" charset="0"/>
              </a:rPr>
              <a:t>	 </a:t>
            </a:r>
            <a:r>
              <a:rPr lang="en-US" sz="3600" dirty="0" smtClean="0">
                <a:latin typeface="Chalkboard" charset="0"/>
                <a:ea typeface="Chalkboard" charset="0"/>
                <a:cs typeface="Chalkboard" charset="0"/>
              </a:rPr>
              <a:t>          	 		</a:t>
            </a:r>
            <a:r>
              <a:rPr lang="en-US" sz="3600" b="1" dirty="0" smtClean="0">
                <a:latin typeface="Chalkboard" charset="0"/>
                <a:ea typeface="Chalkboard" charset="0"/>
                <a:cs typeface="Chalkboard" charset="0"/>
              </a:rPr>
              <a:t>ow</a:t>
            </a:r>
            <a:r>
              <a:rPr lang="en-US" sz="3600" dirty="0" smtClean="0">
                <a:latin typeface="Chalkboard" charset="0"/>
                <a:ea typeface="Chalkboard" charset="0"/>
                <a:cs typeface="Chalkboard" charset="0"/>
              </a:rPr>
              <a:t> </a:t>
            </a:r>
            <a:r>
              <a:rPr lang="en-US" sz="3600" dirty="0" smtClean="0">
                <a:latin typeface="Chalkboard" charset="0"/>
                <a:ea typeface="Chalkboard" charset="0"/>
                <a:cs typeface="Chalkboard" charset="0"/>
              </a:rPr>
              <a:t>The smartest giant in town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571" y="3125258"/>
            <a:ext cx="2697480" cy="23313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209" y="4001294"/>
            <a:ext cx="2661581" cy="25791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3920" y="3466549"/>
            <a:ext cx="2259584" cy="2710414"/>
          </a:xfrm>
          <a:prstGeom prst="rect">
            <a:avLst/>
          </a:prstGeom>
        </p:spPr>
      </p:pic>
    </p:spTree>
    <p:extLst>
      <p:ext uri="{BB962C8B-B14F-4D97-AF65-F5344CB8AC3E}">
        <p14:creationId xmlns:p14="http://schemas.microsoft.com/office/powerpoint/2010/main" val="1755676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166053" cy="5463731"/>
          </a:xfrm>
        </p:spPr>
      </p:pic>
    </p:spTree>
    <p:extLst>
      <p:ext uri="{BB962C8B-B14F-4D97-AF65-F5344CB8AC3E}">
        <p14:creationId xmlns:p14="http://schemas.microsoft.com/office/powerpoint/2010/main" val="1561605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363</Words>
  <Application>Microsoft Macintosh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Calibri Light</vt:lpstr>
      <vt:lpstr>Chalkboard</vt:lpstr>
      <vt:lpstr>Chalkboard SE</vt:lpstr>
      <vt:lpstr>Sassoon Penpals</vt:lpstr>
      <vt:lpstr>Arial</vt:lpstr>
      <vt:lpstr>Office Theme</vt:lpstr>
      <vt:lpstr>Phonics in Year 1. Now it gets tricky!</vt:lpstr>
      <vt:lpstr>PowerPoint Presentation</vt:lpstr>
      <vt:lpstr>PowerPoint Presentation</vt:lpstr>
      <vt:lpstr>PowerPoint Presentation</vt:lpstr>
      <vt:lpstr>Alternative pronunciations </vt:lpstr>
      <vt:lpstr>Split digraphs </vt:lpstr>
      <vt:lpstr>Spelling We learn best fit spellings. For example,  oi  oy  make the same sound in words but which spelling choice do we use in our writing? </vt:lpstr>
      <vt:lpstr>The more you read the easier it gets to spot patterns and see words in your mind.</vt:lpstr>
      <vt:lpstr>PowerPoint Presentation</vt:lpstr>
      <vt:lpstr>PowerPoint Presentation</vt:lpstr>
      <vt:lpstr>Year One Phonic Check</vt:lpstr>
      <vt:lpstr>Example Phonic Check</vt:lpstr>
      <vt:lpstr>Common Exception words(CEW)</vt:lpstr>
      <vt:lpstr>Expectations for Year 1</vt:lpstr>
      <vt:lpstr>Useful websites</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5 Now it gets tricky!</dc:title>
  <dc:creator>Vicky.Philips - SCH.255</dc:creator>
  <cp:lastModifiedBy>Vicky.Philips - SCH.255</cp:lastModifiedBy>
  <cp:revision>41</cp:revision>
  <dcterms:created xsi:type="dcterms:W3CDTF">2018-09-25T16:35:09Z</dcterms:created>
  <dcterms:modified xsi:type="dcterms:W3CDTF">2022-10-04T16:18:31Z</dcterms:modified>
</cp:coreProperties>
</file>