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69" r:id="rId2"/>
    <p:sldId id="268" r:id="rId3"/>
    <p:sldId id="270" r:id="rId4"/>
    <p:sldId id="273" r:id="rId5"/>
    <p:sldId id="257" r:id="rId6"/>
    <p:sldId id="271" r:id="rId7"/>
    <p:sldId id="275" r:id="rId8"/>
    <p:sldId id="276" r:id="rId9"/>
    <p:sldId id="260" r:id="rId10"/>
    <p:sldId id="261" r:id="rId11"/>
    <p:sldId id="278" r:id="rId12"/>
    <p:sldId id="279" r:id="rId13"/>
    <p:sldId id="264" r:id="rId14"/>
    <p:sldId id="262" r:id="rId15"/>
    <p:sldId id="263" r:id="rId16"/>
    <p:sldId id="274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62"/>
    <p:restoredTop sz="94666"/>
  </p:normalViewPr>
  <p:slideViewPr>
    <p:cSldViewPr>
      <p:cViewPr varScale="1">
        <p:scale>
          <a:sx n="102" d="100"/>
          <a:sy n="102" d="100"/>
        </p:scale>
        <p:origin x="149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FC8622-B0BF-4BDE-8AC7-6FB7592006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5E6584-BF03-4071-8E1D-DC67FAC55F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03B5C-0879-4FCC-B5C3-15B64E92588D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D31D7E-B311-4C51-BF31-19CDB08273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9484B-EF37-4C40-885F-810663EE4B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8ABB0-289E-43F3-8F36-44F6D079EF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70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DB01-6ADE-4903-9934-D39BF0E7D980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19B0-45DE-41DB-9CAC-971FA3C685E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DB01-6ADE-4903-9934-D39BF0E7D980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19B0-45DE-41DB-9CAC-971FA3C685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DB01-6ADE-4903-9934-D39BF0E7D980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19B0-45DE-41DB-9CAC-971FA3C685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DB01-6ADE-4903-9934-D39BF0E7D980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19B0-45DE-41DB-9CAC-971FA3C685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DB01-6ADE-4903-9934-D39BF0E7D980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19B0-45DE-41DB-9CAC-971FA3C685E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DB01-6ADE-4903-9934-D39BF0E7D980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19B0-45DE-41DB-9CAC-971FA3C685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DB01-6ADE-4903-9934-D39BF0E7D980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19B0-45DE-41DB-9CAC-971FA3C685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DB01-6ADE-4903-9934-D39BF0E7D980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19B0-45DE-41DB-9CAC-971FA3C685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DB01-6ADE-4903-9934-D39BF0E7D980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19B0-45DE-41DB-9CAC-971FA3C685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DB01-6ADE-4903-9934-D39BF0E7D980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19B0-45DE-41DB-9CAC-971FA3C685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DB01-6ADE-4903-9934-D39BF0E7D980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9C19B0-45DE-41DB-9CAC-971FA3C685E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91DB01-6ADE-4903-9934-D39BF0E7D980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9C19B0-45DE-41DB-9CAC-971FA3C685ED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tters-and-sounds.com/" TargetMode="External"/><Relationship Id="rId2" Type="http://schemas.openxmlformats.org/officeDocument/2006/relationships/hyperlink" Target="http://www.oxfordowl.co.uk/for-home/phonics-made-eas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qhXUW_v-1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342900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7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Comic Sans MS" panose="030F0702030302020204" pitchFamily="66" charset="0"/>
              </a:rPr>
              <a:t>Phonics, reading 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and writing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868224DC-B190-6249-AB1C-BCF5052AE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836712"/>
            <a:ext cx="181915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2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4464496" cy="20162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r>
              <a:rPr lang="en-GB" dirty="0">
                <a:latin typeface="Comic Sans MS" panose="030F0702030302020204" pitchFamily="66" charset="0"/>
              </a:rPr>
              <a:t>Cross the river 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r>
              <a:rPr lang="en-GB" dirty="0">
                <a:latin typeface="Comic Sans MS" panose="030F0702030302020204" pitchFamily="66" charset="0"/>
              </a:rPr>
              <a:t>What’s in the box? 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r>
              <a:rPr lang="en-GB" dirty="0">
                <a:latin typeface="Comic Sans MS" panose="030F0702030302020204" pitchFamily="66" charset="0"/>
              </a:rPr>
              <a:t>Metal mike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5165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Making it fun!</a:t>
            </a:r>
            <a:br>
              <a:rPr lang="en-GB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</a:br>
            <a:r>
              <a:rPr lang="en-GB" sz="2700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Lots of good ideas on Phonics Family website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760" y="414908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Go on a sound hunt in the garden or around the house.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0152" y="2915675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Go on a treasure hunt, reading clues along the way. </a:t>
            </a:r>
          </a:p>
        </p:txBody>
      </p:sp>
      <p:pic>
        <p:nvPicPr>
          <p:cNvPr id="5124" name="Picture 4" descr="a shoe box turned into a pirate treasure chest! what an awesome idea!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89"/>
          <a:stretch/>
        </p:blipFill>
        <p:spPr bwMode="auto">
          <a:xfrm>
            <a:off x="3959932" y="2348880"/>
            <a:ext cx="1905000" cy="156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hildasjcr.org.uk/wp-content/uploads/2015/07/Footb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84" y="5373216"/>
            <a:ext cx="1371252" cy="131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72836" y="4547736"/>
            <a:ext cx="2630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Target practise: Hit the grapheme or word with the football or with a spray/fly swat!</a:t>
            </a:r>
          </a:p>
        </p:txBody>
      </p:sp>
    </p:spTree>
    <p:extLst>
      <p:ext uri="{BB962C8B-B14F-4D97-AF65-F5344CB8AC3E}">
        <p14:creationId xmlns:p14="http://schemas.microsoft.com/office/powerpoint/2010/main" val="1521804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3C4B71-35F0-40D3-A1AF-DD0A9A48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65" y="573427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Book bags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9F941-FF94-4D55-91B2-3391FB86FF9E}"/>
              </a:ext>
            </a:extLst>
          </p:cNvPr>
          <p:cNvSpPr txBox="1"/>
          <p:nvPr/>
        </p:nvSpPr>
        <p:spPr>
          <a:xfrm>
            <a:off x="611560" y="2060848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>
                <a:latin typeface="Comic Sans MS" panose="030F0702030302020204" pitchFamily="66" charset="0"/>
              </a:rPr>
              <a:t>Books to share at home with your child from the blue box in Gruffalo outside area.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>
                <a:latin typeface="Comic Sans MS" panose="030F0702030302020204" pitchFamily="66" charset="0"/>
              </a:rPr>
              <a:t>As and when your child is ready we will send decodable books for your child to read at home.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>
                <a:latin typeface="Comic Sans MS" panose="030F0702030302020204" pitchFamily="66" charset="0"/>
              </a:rPr>
              <a:t>One book at a time for you to read and reread with your child, so they become confident reading it. The focus is confidence and fluency rather than rushing and reading lots of books.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>
                <a:latin typeface="Comic Sans MS" panose="030F0702030302020204" pitchFamily="66" charset="0"/>
              </a:rPr>
              <a:t>We will send home the sounds we have learned in sets in a clear pencil case. You can use these for word building.</a:t>
            </a:r>
          </a:p>
        </p:txBody>
      </p:sp>
    </p:spTree>
    <p:extLst>
      <p:ext uri="{BB962C8B-B14F-4D97-AF65-F5344CB8AC3E}">
        <p14:creationId xmlns:p14="http://schemas.microsoft.com/office/powerpoint/2010/main" val="2789428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5FD3B-03A4-ED4F-844B-40A5F5BF0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How can I help my child at home?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3B3A8-8900-D14C-927B-13EB5EBA0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 Build 5/10 minutes into your routine to spend </a:t>
            </a:r>
            <a:r>
              <a:rPr lang="en-US" dirty="0" err="1"/>
              <a:t>practising</a:t>
            </a:r>
            <a:r>
              <a:rPr lang="en-US" dirty="0"/>
              <a:t> the sounds/common exception words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Read the school phonics reading book at least 3 times and more if possible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Share a book at bedtime (sharing book from blue box or a </a:t>
            </a:r>
            <a:r>
              <a:rPr lang="en-US" dirty="0" err="1"/>
              <a:t>favourite</a:t>
            </a:r>
            <a:r>
              <a:rPr lang="en-US" dirty="0"/>
              <a:t> from home)</a:t>
            </a:r>
          </a:p>
          <a:p>
            <a:pPr>
              <a:buFont typeface="Wingdings" pitchFamily="2" charset="2"/>
              <a:buChar char="v"/>
            </a:pPr>
            <a:r>
              <a:rPr lang="en-GB" dirty="0">
                <a:solidFill>
                  <a:srgbClr val="FF0000"/>
                </a:solidFill>
                <a:latin typeface="Quicksand"/>
              </a:rPr>
              <a:t>Fact about words vocab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90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5165" y="332656"/>
            <a:ext cx="8229600" cy="1143000"/>
          </a:xfrm>
        </p:spPr>
        <p:txBody>
          <a:bodyPr/>
          <a:lstStyle/>
          <a:p>
            <a:pPr algn="ctr"/>
            <a:r>
              <a:rPr lang="en-GB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Fine motor skills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Comic Sans MS" panose="030F0702030302020204" pitchFamily="66" charset="0"/>
              </a:rPr>
              <a:t>Young children need to develop the muscles in their fingers before they can hold a pencil properly. </a:t>
            </a:r>
          </a:p>
        </p:txBody>
      </p:sp>
      <p:pic>
        <p:nvPicPr>
          <p:cNvPr id="3079" name="Picture 7" descr="http://www.playdoughtoplato.com/wp-content/uploads/2013/07/IMG_3866-1024x6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11"/>
          <a:stretch/>
        </p:blipFill>
        <p:spPr bwMode="auto">
          <a:xfrm>
            <a:off x="6941052" y="2706880"/>
            <a:ext cx="2030648" cy="171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1F8898-2431-478D-8DC7-E70300ED56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901"/>
          <a:stretch/>
        </p:blipFill>
        <p:spPr>
          <a:xfrm>
            <a:off x="107504" y="2515310"/>
            <a:ext cx="3079831" cy="2997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6E2918-0D01-4DD2-A673-2B44C2DB0E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920"/>
          <a:stretch/>
        </p:blipFill>
        <p:spPr>
          <a:xfrm>
            <a:off x="3538534" y="3212976"/>
            <a:ext cx="305131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64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5165" y="332656"/>
            <a:ext cx="8229600" cy="1143000"/>
          </a:xfrm>
        </p:spPr>
        <p:txBody>
          <a:bodyPr/>
          <a:lstStyle/>
          <a:p>
            <a:pPr algn="ctr"/>
            <a:r>
              <a:rPr lang="en-GB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Writing at home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2160" y="1552732"/>
            <a:ext cx="8229600" cy="227008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r>
              <a:rPr lang="en-GB" sz="2200" dirty="0">
                <a:latin typeface="Comic Sans MS" panose="030F0702030302020204" pitchFamily="66" charset="0"/>
              </a:rPr>
              <a:t>Praise your child for ‘play writing’. 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r>
              <a:rPr lang="en-GB" sz="2200" dirty="0">
                <a:latin typeface="Comic Sans MS" panose="030F0702030302020204" pitchFamily="66" charset="0"/>
              </a:rPr>
              <a:t>Write with your child- ‘think out loud’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r>
              <a:rPr lang="en-GB" sz="2200" dirty="0">
                <a:latin typeface="Comic Sans MS" panose="030F0702030302020204" pitchFamily="66" charset="0"/>
              </a:rPr>
              <a:t>Spellings- phonetically spelt. 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r>
              <a:rPr lang="en-GB" sz="2200" dirty="0">
                <a:latin typeface="Comic Sans MS" panose="030F0702030302020204" pitchFamily="66" charset="0"/>
              </a:rPr>
              <a:t>Encourage correct formation of letters and lowercase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v"/>
            </a:pPr>
            <a:r>
              <a:rPr lang="en-GB" sz="2200" dirty="0">
                <a:latin typeface="Comic Sans MS" panose="030F0702030302020204" pitchFamily="66" charset="0"/>
              </a:rPr>
              <a:t>Give your child a </a:t>
            </a:r>
            <a:r>
              <a:rPr lang="en-GB" sz="2200" b="1" dirty="0">
                <a:latin typeface="Comic Sans MS" panose="030F0702030302020204" pitchFamily="66" charset="0"/>
              </a:rPr>
              <a:t>purpose</a:t>
            </a:r>
            <a:r>
              <a:rPr lang="en-GB" sz="2200" dirty="0">
                <a:latin typeface="Comic Sans MS" panose="030F0702030302020204" pitchFamily="66" charset="0"/>
              </a:rPr>
              <a:t> for writing:</a:t>
            </a: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0726" y="4078183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Send an email to family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02994" y="5596498"/>
            <a:ext cx="386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Write a shopping list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1682" y="420192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Write a birthday card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23976" y="585810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Treasure maps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7467" y="4895582"/>
            <a:ext cx="2886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Writing labels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912" y="4115400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www.sparklebox.co.uk/blue/3721-3730/_wp_generated/pp50cce857_1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60" y="5272082"/>
            <a:ext cx="920886" cy="130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9" y="5627702"/>
            <a:ext cx="1544960" cy="103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022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5165" y="332656"/>
            <a:ext cx="8229600" cy="1143000"/>
          </a:xfrm>
        </p:spPr>
        <p:txBody>
          <a:bodyPr/>
          <a:lstStyle/>
          <a:p>
            <a:pPr algn="ctr"/>
            <a:r>
              <a:rPr lang="en-GB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Make writing fun!</a:t>
            </a:r>
          </a:p>
        </p:txBody>
      </p:sp>
      <p:sp>
        <p:nvSpPr>
          <p:cNvPr id="8" name="AutoShape 2" descr="Image result for writing in chalk on playground eyf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1" name="Picture 5" descr="This is great for mark making and lovely outdoor play on a hot day! So simple, no clean up! Fill up a trug with water, add mops, brushes, brooms, sponges, spray bottles. Sit back while your children play. Dipping their tools in and making marks all over the garden/pavement/shed. :):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7" y="1475656"/>
            <a:ext cx="1937712" cy="34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ab mark-making in a cardboard box - image from AINE Juguetes (&quot;,)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76" y="1576003"/>
            <a:ext cx="1757041" cy="196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71C6A4-00E0-444D-9B3F-07BD5CFCCB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68" b="6985"/>
          <a:stretch/>
        </p:blipFill>
        <p:spPr>
          <a:xfrm>
            <a:off x="3707904" y="3185372"/>
            <a:ext cx="2952328" cy="32139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BD1AF4-DB73-44C0-97DD-D8538D6A6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5" y="3645024"/>
            <a:ext cx="317243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74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5165" y="332656"/>
            <a:ext cx="8229600" cy="1143000"/>
          </a:xfrm>
        </p:spPr>
        <p:txBody>
          <a:bodyPr/>
          <a:lstStyle/>
          <a:p>
            <a:pPr algn="ctr"/>
            <a:r>
              <a:rPr lang="en-GB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Useful websites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576" y="1844824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  <a:hlinkClick r:id="rId2"/>
              </a:rPr>
              <a:t>Oxford Owl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www.oxfordowl.co.uk</a:t>
            </a:r>
            <a:r>
              <a:rPr lang="en-GB" dirty="0">
                <a:latin typeface="Comic Sans MS" panose="030F0702030302020204" pitchFamily="66" charset="0"/>
              </a:rPr>
              <a:t>/for-home/phonics-made-easy</a:t>
            </a:r>
          </a:p>
        </p:txBody>
      </p:sp>
      <p:sp>
        <p:nvSpPr>
          <p:cNvPr id="6" name="Rectangle 5"/>
          <p:cNvSpPr/>
          <p:nvPr/>
        </p:nvSpPr>
        <p:spPr>
          <a:xfrm>
            <a:off x="752076" y="2895327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srgbClr val="FF6600"/>
                </a:solidFill>
                <a:latin typeface="Comic Sans MS" panose="030F0702030302020204" pitchFamily="66" charset="0"/>
              </a:rPr>
              <a:t>Phonics play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www.phonicsplay.co.uk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076" y="393305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srgbClr val="FF6600"/>
                </a:solidFill>
                <a:latin typeface="Comic Sans MS" panose="030F0702030302020204" pitchFamily="66" charset="0"/>
              </a:rPr>
              <a:t>Teach your monster to read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www.teachyourmonstertoread.com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451" y="5008786"/>
            <a:ext cx="7128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srgbClr val="FF6600"/>
                </a:solidFill>
                <a:latin typeface="Comic Sans MS" panose="030F0702030302020204" pitchFamily="66" charset="0"/>
              </a:rPr>
              <a:t>Letters and sounds</a:t>
            </a:r>
          </a:p>
          <a:p>
            <a:r>
              <a:rPr lang="en-GB" dirty="0"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http://www.letters-and-sounds.com</a:t>
            </a:r>
            <a:r>
              <a:rPr lang="en-GB" sz="1600" dirty="0"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Phonics Family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https://</a:t>
            </a:r>
            <a:r>
              <a:rPr lang="en-GB" sz="1600" dirty="0" err="1">
                <a:latin typeface="Comic Sans MS" panose="030F0702030302020204" pitchFamily="66" charset="0"/>
              </a:rPr>
              <a:t>phonicsfamilycom.wordpress.com</a:t>
            </a:r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57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65" y="332656"/>
            <a:ext cx="8229600" cy="1143000"/>
          </a:xfrm>
        </p:spPr>
        <p:txBody>
          <a:bodyPr/>
          <a:lstStyle/>
          <a:p>
            <a:pPr algn="ctr"/>
            <a:r>
              <a:rPr lang="en-GB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Introduction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1772816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>
                <a:latin typeface="Comic Sans MS" panose="030F0702030302020204" pitchFamily="66" charset="0"/>
              </a:rPr>
              <a:t>Children develop awareness of different sounds in spoken language from a very early age.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>
                <a:latin typeface="Comic Sans MS" panose="030F0702030302020204" pitchFamily="66" charset="0"/>
              </a:rPr>
              <a:t>Spoken words are made up of different sounds. They learn to match these sounds to letters.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>
                <a:latin typeface="Comic Sans MS" panose="030F0702030302020204" pitchFamily="66" charset="0"/>
              </a:rPr>
              <a:t>Phonics is about children knowing how letters link to sounds.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>
                <a:latin typeface="Comic Sans MS" panose="030F0702030302020204" pitchFamily="66" charset="0"/>
              </a:rPr>
              <a:t>The children then use this when they are reading and writing. </a:t>
            </a:r>
          </a:p>
        </p:txBody>
      </p:sp>
    </p:spTree>
    <p:extLst>
      <p:ext uri="{BB962C8B-B14F-4D97-AF65-F5344CB8AC3E}">
        <p14:creationId xmlns:p14="http://schemas.microsoft.com/office/powerpoint/2010/main" val="1683458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65" y="573427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Unlocking Letters and Sounds</a:t>
            </a:r>
          </a:p>
        </p:txBody>
      </p:sp>
      <p:sp>
        <p:nvSpPr>
          <p:cNvPr id="8" name="Rectangle 7"/>
          <p:cNvSpPr/>
          <p:nvPr/>
        </p:nvSpPr>
        <p:spPr>
          <a:xfrm>
            <a:off x="485853" y="162880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latin typeface="Comic Sans MS" panose="030F0702030302020204" pitchFamily="66" charset="0"/>
              </a:rPr>
              <a:t>We follow the scheme Unlocking Letters and Sounds (ULS).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latin typeface="Comic Sans MS" panose="030F0702030302020204" pitchFamily="66" charset="0"/>
              </a:rPr>
              <a:t>Approved government scheme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87FD55-AB38-4422-89D6-5E25C255A27A}"/>
              </a:ext>
            </a:extLst>
          </p:cNvPr>
          <p:cNvSpPr txBox="1"/>
          <p:nvPr/>
        </p:nvSpPr>
        <p:spPr>
          <a:xfrm>
            <a:off x="499244" y="2837096"/>
            <a:ext cx="7488832" cy="2657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Before they start phase 1 phonics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Comic Sans MS" panose="030F0702030302020204" pitchFamily="66" charset="0"/>
              </a:rPr>
              <a:t>Tuning into sounds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Comic Sans MS" panose="030F0702030302020204" pitchFamily="66" charset="0"/>
              </a:rPr>
              <a:t>Listening activities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Comic Sans MS" panose="030F0702030302020204" pitchFamily="66" charset="0"/>
              </a:rPr>
              <a:t>Oral blending and segmenting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latin typeface="Comic Sans MS" panose="030F0702030302020204" pitchFamily="66" charset="0"/>
              </a:rPr>
              <a:t>Rhyming activities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 err="1">
                <a:latin typeface="Comic Sans MS" panose="030F0702030302020204" pitchFamily="66" charset="0"/>
              </a:rPr>
              <a:t>Aliteration</a:t>
            </a:r>
            <a:r>
              <a:rPr lang="en-GB" sz="2000" dirty="0">
                <a:latin typeface="Comic Sans MS" panose="030F0702030302020204" pitchFamily="66" charset="0"/>
              </a:rPr>
              <a:t> tongue twisters</a:t>
            </a:r>
          </a:p>
        </p:txBody>
      </p:sp>
    </p:spTree>
    <p:extLst>
      <p:ext uri="{BB962C8B-B14F-4D97-AF65-F5344CB8AC3E}">
        <p14:creationId xmlns:p14="http://schemas.microsoft.com/office/powerpoint/2010/main" val="70788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124744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Phoneme: </a:t>
            </a:r>
            <a:r>
              <a:rPr lang="en-GB" sz="2400" dirty="0">
                <a:latin typeface="Comic Sans MS" panose="030F0702030302020204" pitchFamily="66" charset="0"/>
              </a:rPr>
              <a:t>The smallest unit of sound in a word.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784" y="2636912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Grapheme: </a:t>
            </a:r>
            <a:r>
              <a:rPr lang="en-GB" sz="2400" dirty="0">
                <a:latin typeface="Comic Sans MS" panose="030F0702030302020204" pitchFamily="66" charset="0"/>
              </a:rPr>
              <a:t>The letter or letters that represent the phoneme.</a:t>
            </a:r>
          </a:p>
        </p:txBody>
      </p:sp>
      <p:pic>
        <p:nvPicPr>
          <p:cNvPr id="1028" name="Picture 4" descr="http://images.clipartpanda.com/ear-clip-art-McLLy6RX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709" y="764704"/>
            <a:ext cx="1116753" cy="139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grid.fotosearch.com/CSP/CSP382/k38266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05852" y="2348880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576" y="40770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Digraph: </a:t>
            </a:r>
            <a:r>
              <a:rPr lang="en-GB" sz="2400" b="1" dirty="0">
                <a:latin typeface="Comic Sans MS" panose="030F0702030302020204" pitchFamily="66" charset="0"/>
              </a:rPr>
              <a:t>two</a:t>
            </a:r>
            <a:r>
              <a:rPr lang="en-GB" sz="2400" dirty="0">
                <a:latin typeface="Comic Sans MS" panose="030F0702030302020204" pitchFamily="66" charset="0"/>
              </a:rPr>
              <a:t> letters that make the same sound.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76464" y="53732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trigraph</a:t>
            </a: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: </a:t>
            </a:r>
            <a:r>
              <a:rPr lang="en-GB" sz="2400" b="1" dirty="0">
                <a:latin typeface="Comic Sans MS" panose="030F0702030302020204" pitchFamily="66" charset="0"/>
              </a:rPr>
              <a:t>three</a:t>
            </a:r>
            <a:r>
              <a:rPr lang="en-GB" sz="2400" dirty="0">
                <a:latin typeface="Comic Sans MS" panose="030F0702030302020204" pitchFamily="66" charset="0"/>
              </a:rPr>
              <a:t> letters that make the same sound.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0052" y="3789040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00B050"/>
                </a:solidFill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7500" y="5229200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igh</a:t>
            </a:r>
            <a:endParaRPr lang="en-GB" sz="6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93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48264" y="836712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u="sng" dirty="0" err="1">
                <a:solidFill>
                  <a:srgbClr val="00B050"/>
                </a:solidFill>
                <a:latin typeface="Comic Sans MS" panose="030F0702030302020204" pitchFamily="66" charset="0"/>
              </a:rPr>
              <a:t>oo</a:t>
            </a:r>
            <a:endParaRPr lang="en-GB" sz="6600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5104" y="400506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u="sng" dirty="0" err="1">
                <a:solidFill>
                  <a:srgbClr val="00B050"/>
                </a:solidFill>
                <a:latin typeface="Comic Sans MS" panose="030F0702030302020204" pitchFamily="66" charset="0"/>
              </a:rPr>
              <a:t>ee</a:t>
            </a:r>
            <a:endParaRPr lang="en-GB" sz="6600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2060848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u="sng" dirty="0" err="1">
                <a:solidFill>
                  <a:srgbClr val="00B050"/>
                </a:solidFill>
                <a:latin typeface="Comic Sans MS" panose="030F0702030302020204" pitchFamily="66" charset="0"/>
              </a:rPr>
              <a:t>sh</a:t>
            </a:r>
            <a:endParaRPr lang="en-GB" sz="6600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7884" y="2780928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u="sng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igh</a:t>
            </a:r>
            <a:endParaRPr lang="en-GB" sz="6600" u="sng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2060848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u="sng" dirty="0">
                <a:solidFill>
                  <a:srgbClr val="00B050"/>
                </a:solidFill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4248" y="3789040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u="sng" dirty="0" err="1">
                <a:solidFill>
                  <a:srgbClr val="00B050"/>
                </a:solidFill>
                <a:latin typeface="Comic Sans MS" panose="030F0702030302020204" pitchFamily="66" charset="0"/>
              </a:rPr>
              <a:t>ai</a:t>
            </a:r>
            <a:endParaRPr lang="en-GB" sz="6600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028" y="980728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7864" y="620688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23728" y="5805264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  <a:hlinkClick r:id="rId2"/>
              </a:rPr>
              <a:t>Pronunciation of sounds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19688D-8623-43A5-9CC2-B6DF49BB9D87}"/>
              </a:ext>
            </a:extLst>
          </p:cNvPr>
          <p:cNvSpPr/>
          <p:nvPr/>
        </p:nvSpPr>
        <p:spPr>
          <a:xfrm>
            <a:off x="2123728" y="6294653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Link to video clip </a:t>
            </a:r>
          </a:p>
        </p:txBody>
      </p:sp>
    </p:spTree>
    <p:extLst>
      <p:ext uri="{BB962C8B-B14F-4D97-AF65-F5344CB8AC3E}">
        <p14:creationId xmlns:p14="http://schemas.microsoft.com/office/powerpoint/2010/main" val="404717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2418172"/>
            <a:ext cx="29163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b</a:t>
            </a:r>
            <a:r>
              <a:rPr lang="en-GB" sz="6600" u="sng" dirty="0">
                <a:solidFill>
                  <a:srgbClr val="00B050"/>
                </a:solidFill>
                <a:latin typeface="Comic Sans MS" panose="030F0702030302020204" pitchFamily="66" charset="0"/>
              </a:rPr>
              <a:t>oo</a:t>
            </a:r>
            <a:r>
              <a:rPr lang="en-GB" sz="6600" dirty="0"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4168" y="2445697"/>
            <a:ext cx="29163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s</a:t>
            </a:r>
            <a:r>
              <a:rPr lang="en-GB" sz="6600" u="sng" dirty="0">
                <a:solidFill>
                  <a:srgbClr val="00B050"/>
                </a:solidFill>
                <a:latin typeface="Comic Sans MS" panose="030F0702030302020204" pitchFamily="66" charset="0"/>
              </a:rPr>
              <a:t>ai</a:t>
            </a:r>
            <a:r>
              <a:rPr lang="en-GB" sz="6600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5816" y="4437112"/>
            <a:ext cx="29163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l</a:t>
            </a:r>
            <a:r>
              <a:rPr lang="en-GB" sz="6600" u="sng" dirty="0">
                <a:solidFill>
                  <a:srgbClr val="00B050"/>
                </a:solidFill>
                <a:latin typeface="Comic Sans MS" panose="030F0702030302020204" pitchFamily="66" charset="0"/>
              </a:rPr>
              <a:t>igh</a:t>
            </a:r>
            <a:r>
              <a:rPr lang="en-GB" sz="6600" dirty="0">
                <a:latin typeface="Comic Sans MS" panose="030F0702030302020204" pitchFamily="66" charset="0"/>
              </a:rPr>
              <a:t>t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9615" y="1000967"/>
            <a:ext cx="29163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cat</a:t>
            </a:r>
          </a:p>
        </p:txBody>
      </p:sp>
    </p:spTree>
    <p:extLst>
      <p:ext uri="{BB962C8B-B14F-4D97-AF65-F5344CB8AC3E}">
        <p14:creationId xmlns:p14="http://schemas.microsoft.com/office/powerpoint/2010/main" val="947802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31BCF68-5E62-4EAC-9FD9-FF1744F98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65" y="260648"/>
            <a:ext cx="8229600" cy="1143000"/>
          </a:xfrm>
        </p:spPr>
        <p:txBody>
          <a:bodyPr/>
          <a:lstStyle/>
          <a:p>
            <a:pPr algn="ctr"/>
            <a:r>
              <a:rPr lang="en-GB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blending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D3C23-B981-49A0-B6E1-56772261D2E9}"/>
              </a:ext>
            </a:extLst>
          </p:cNvPr>
          <p:cNvSpPr txBox="1"/>
          <p:nvPr/>
        </p:nvSpPr>
        <p:spPr>
          <a:xfrm>
            <a:off x="614239" y="1805311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Blending to read</a:t>
            </a:r>
          </a:p>
          <a:p>
            <a:endParaRPr lang="en-GB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latin typeface="Comic Sans MS" panose="030F0702030302020204" pitchFamily="66" charset="0"/>
              </a:rPr>
              <a:t>Putting the sounds together to read words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latin typeface="Comic Sans MS" panose="030F0702030302020204" pitchFamily="66" charset="0"/>
              </a:rPr>
              <a:t>Play Metal Mike/robot talking game for oral segmentation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5B3248-E417-47C9-B9B9-E97655C91F7B}"/>
              </a:ext>
            </a:extLst>
          </p:cNvPr>
          <p:cNvSpPr txBox="1"/>
          <p:nvPr/>
        </p:nvSpPr>
        <p:spPr>
          <a:xfrm>
            <a:off x="635825" y="3429000"/>
            <a:ext cx="29163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p-o-t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A359CA-D29B-4F2F-8585-516FF03678BA}"/>
              </a:ext>
            </a:extLst>
          </p:cNvPr>
          <p:cNvSpPr txBox="1"/>
          <p:nvPr/>
        </p:nvSpPr>
        <p:spPr>
          <a:xfrm>
            <a:off x="2927949" y="4382500"/>
            <a:ext cx="29163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m-a-t</a:t>
            </a:r>
          </a:p>
        </p:txBody>
      </p:sp>
    </p:spTree>
    <p:extLst>
      <p:ext uri="{BB962C8B-B14F-4D97-AF65-F5344CB8AC3E}">
        <p14:creationId xmlns:p14="http://schemas.microsoft.com/office/powerpoint/2010/main" val="384983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31BCF68-5E62-4EAC-9FD9-FF1744F98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65" y="260648"/>
            <a:ext cx="8229600" cy="1143000"/>
          </a:xfrm>
        </p:spPr>
        <p:txBody>
          <a:bodyPr/>
          <a:lstStyle/>
          <a:p>
            <a:pPr algn="ctr"/>
            <a:r>
              <a:rPr lang="en-GB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segmenting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D15C01-BF97-4B38-803A-9E48D5016907}"/>
              </a:ext>
            </a:extLst>
          </p:cNvPr>
          <p:cNvSpPr txBox="1"/>
          <p:nvPr/>
        </p:nvSpPr>
        <p:spPr>
          <a:xfrm>
            <a:off x="484885" y="1827123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Segmenting to spell</a:t>
            </a:r>
          </a:p>
          <a:p>
            <a:endParaRPr lang="en-GB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latin typeface="Comic Sans MS" panose="030F0702030302020204" pitchFamily="66" charset="0"/>
              </a:rPr>
              <a:t>Splitting the word up into individual sounds</a:t>
            </a:r>
          </a:p>
        </p:txBody>
      </p:sp>
    </p:spTree>
    <p:extLst>
      <p:ext uri="{BB962C8B-B14F-4D97-AF65-F5344CB8AC3E}">
        <p14:creationId xmlns:p14="http://schemas.microsoft.com/office/powerpoint/2010/main" val="43070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5165" y="332656"/>
            <a:ext cx="8229600" cy="1143000"/>
          </a:xfrm>
        </p:spPr>
        <p:txBody>
          <a:bodyPr/>
          <a:lstStyle/>
          <a:p>
            <a:pPr algn="ctr"/>
            <a:r>
              <a:rPr lang="en-GB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common exception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1844824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Comic Sans MS" panose="030F0702030302020204" pitchFamily="66" charset="0"/>
              </a:rPr>
              <a:t>Words that cannot be sounded out.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155647"/>
            <a:ext cx="29163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6046" y="3068960"/>
            <a:ext cx="29163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C00000"/>
                </a:solidFill>
                <a:latin typeface="Comic Sans MS" panose="030F0702030302020204" pitchFamily="66" charset="0"/>
              </a:rPr>
              <a:t>I     to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7824" y="4438399"/>
            <a:ext cx="29163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C00000"/>
                </a:solidFill>
                <a:latin typeface="Comic Sans MS" panose="030F0702030302020204" pitchFamily="66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4208" y="4296753"/>
            <a:ext cx="1584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C00000"/>
                </a:solidFill>
                <a:latin typeface="Comic Sans MS" panose="030F0702030302020204" pitchFamily="66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3810668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5038</TotalTime>
  <Words>577</Words>
  <Application>Microsoft Macintosh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Comic Sans MS</vt:lpstr>
      <vt:lpstr>Constantia</vt:lpstr>
      <vt:lpstr>Quicksand</vt:lpstr>
      <vt:lpstr>Wingdings</vt:lpstr>
      <vt:lpstr>Wingdings 2</vt:lpstr>
      <vt:lpstr>Flow</vt:lpstr>
      <vt:lpstr>PowerPoint Presentation</vt:lpstr>
      <vt:lpstr>Introduction</vt:lpstr>
      <vt:lpstr>Unlocking Letters and Sounds</vt:lpstr>
      <vt:lpstr>PowerPoint Presentation</vt:lpstr>
      <vt:lpstr>PowerPoint Presentation</vt:lpstr>
      <vt:lpstr>PowerPoint Presentation</vt:lpstr>
      <vt:lpstr>blending </vt:lpstr>
      <vt:lpstr>segmenting </vt:lpstr>
      <vt:lpstr>common exception words</vt:lpstr>
      <vt:lpstr>Making it fun! Lots of good ideas on Phonics Family website</vt:lpstr>
      <vt:lpstr>Book bags</vt:lpstr>
      <vt:lpstr>How can I help my child at home?</vt:lpstr>
      <vt:lpstr>Fine motor skills</vt:lpstr>
      <vt:lpstr>Writing at home</vt:lpstr>
      <vt:lpstr>Make writing fun!</vt:lpstr>
      <vt:lpstr>Useful websites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 Ross</dc:creator>
  <cp:lastModifiedBy>Tamsin Daddow</cp:lastModifiedBy>
  <cp:revision>50</cp:revision>
  <cp:lastPrinted>2017-11-07T17:38:06Z</cp:lastPrinted>
  <dcterms:created xsi:type="dcterms:W3CDTF">2016-03-17T15:47:11Z</dcterms:created>
  <dcterms:modified xsi:type="dcterms:W3CDTF">2022-09-15T14:24:17Z</dcterms:modified>
</cp:coreProperties>
</file>